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openxmlformats.org/officeDocument/2006/relationships/custom-properties" Target="docProps/custom.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551" r:id="rId1"/>
  </p:sldMasterIdLst>
  <p:notesMasterIdLst>
    <p:notesMasterId r:id="rId34"/>
  </p:notesMasterIdLst>
  <p:handoutMasterIdLst>
    <p:handoutMasterId r:id="rId35"/>
  </p:handoutMasterIdLst>
  <p:sldIdLst>
    <p:sldId id="1810" r:id="rId2"/>
    <p:sldId id="1684" r:id="rId3"/>
    <p:sldId id="1811" r:id="rId4"/>
    <p:sldId id="2076138173" r:id="rId5"/>
    <p:sldId id="2076138180" r:id="rId6"/>
    <p:sldId id="1800" r:id="rId7"/>
    <p:sldId id="2076138174" r:id="rId8"/>
    <p:sldId id="2076138183" r:id="rId9"/>
    <p:sldId id="1812" r:id="rId10"/>
    <p:sldId id="2076138158" r:id="rId11"/>
    <p:sldId id="2076138184" r:id="rId12"/>
    <p:sldId id="2076138159" r:id="rId13"/>
    <p:sldId id="1813" r:id="rId14"/>
    <p:sldId id="2076138175" r:id="rId15"/>
    <p:sldId id="1814" r:id="rId16"/>
    <p:sldId id="2076138176" r:id="rId17"/>
    <p:sldId id="2076138168" r:id="rId18"/>
    <p:sldId id="2076138161" r:id="rId19"/>
    <p:sldId id="2076138100" r:id="rId20"/>
    <p:sldId id="1806" r:id="rId21"/>
    <p:sldId id="1801" r:id="rId22"/>
    <p:sldId id="2076138162" r:id="rId23"/>
    <p:sldId id="2076138179" r:id="rId24"/>
    <p:sldId id="2076138178" r:id="rId25"/>
    <p:sldId id="9190" r:id="rId26"/>
    <p:sldId id="2076138171" r:id="rId27"/>
    <p:sldId id="2076138170" r:id="rId28"/>
    <p:sldId id="2076138172" r:id="rId29"/>
    <p:sldId id="2241" r:id="rId30"/>
    <p:sldId id="1891" r:id="rId31"/>
    <p:sldId id="2076138177" r:id="rId32"/>
    <p:sldId id="2076138101" r:id="rId3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sign a governance solution" id="{6142562D-2A42-4476-B827-E4D78FD11E65}">
          <p14:sldIdLst>
            <p14:sldId id="1810"/>
            <p14:sldId id="1684"/>
            <p14:sldId id="1811"/>
            <p14:sldId id="2076138173"/>
            <p14:sldId id="2076138180"/>
            <p14:sldId id="1800"/>
            <p14:sldId id="2076138174"/>
            <p14:sldId id="2076138183"/>
            <p14:sldId id="1812"/>
            <p14:sldId id="2076138158"/>
            <p14:sldId id="2076138184"/>
            <p14:sldId id="2076138159"/>
            <p14:sldId id="1813"/>
            <p14:sldId id="2076138175"/>
            <p14:sldId id="1814"/>
            <p14:sldId id="2076138176"/>
            <p14:sldId id="2076138168"/>
            <p14:sldId id="2076138161"/>
            <p14:sldId id="2076138100"/>
            <p14:sldId id="1806"/>
            <p14:sldId id="1801"/>
            <p14:sldId id="2076138162"/>
            <p14:sldId id="2076138179"/>
            <p14:sldId id="2076138178"/>
            <p14:sldId id="9190"/>
            <p14:sldId id="2076138171"/>
            <p14:sldId id="2076138170"/>
            <p14:sldId id="2076138172"/>
            <p14:sldId id="2241"/>
            <p14:sldId id="1891"/>
          </p14:sldIdLst>
        </p14:section>
        <p14:section name="Extra slides" id="{1DBA5A36-0D5C-47CF-81BA-C04B270DF7B2}">
          <p14:sldIdLst>
            <p14:sldId id="2076138177"/>
            <p14:sldId id="207613810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243A5E"/>
    <a:srgbClr val="4BCBEE"/>
    <a:srgbClr val="1392B4"/>
    <a:srgbClr val="0B556A"/>
    <a:srgbClr val="59B4D9"/>
    <a:srgbClr val="EBEBEB"/>
    <a:srgbClr val="FFFFFF"/>
    <a:srgbClr val="FFF100"/>
    <a:srgbClr val="75757A"/>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124BC4-ECE8-4745-9E0B-EB9323E076AD}" v="7" dt="2023-09-24T01:05:30.7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48" autoAdjust="0"/>
    <p:restoredTop sz="88242" autoAdjust="0"/>
  </p:normalViewPr>
  <p:slideViewPr>
    <p:cSldViewPr snapToGrid="0">
      <p:cViewPr varScale="1">
        <p:scale>
          <a:sx n="94" d="100"/>
          <a:sy n="94" d="100"/>
        </p:scale>
        <p:origin x="744" y="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45" Type="http://schemas.openxmlformats.org/officeDocument/2006/relationships/customXml" Target="../customXml/item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43" Type="http://schemas.openxmlformats.org/officeDocument/2006/relationships/customXml" Target="../customXml/item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0" Type="http://schemas.openxmlformats.org/officeDocument/2006/relationships/slide" Target="slides/slide19.xml"/><Relationship Id="rId41"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9/23/2023 6:03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9/23/2023 6:03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microsoftlearning.github.io/AZ-305-DesigningMicrosoftAzureInfrastructureSolutions/Instructions/CaseStudy/01-Governance.html"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want to bring up that some resources, such as networking, don’t span subscriptions without special configuration.  This is a specific example of how subscriptions can help with isolation and management.</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92953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What is Azure Resource Manager - https://docs.microsoft.com/azure/azure-resource-manager/management/overview</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b="0" i="0" dirty="0">
                <a:solidFill>
                  <a:srgbClr val="171717"/>
                </a:solidFill>
                <a:effectLst/>
                <a:latin typeface="Segoe UI" panose="020B0502040204020203" pitchFamily="34" charset="0"/>
              </a:rPr>
              <a:t>Name resource groups - https://docs.microsoft.com/azure/cloud-adoption-framework/migrate/azure-best-practices/migrate-best-practices-security-management#best-practice-name-resource-groups</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dirty="0"/>
              <a:t>Implement delete locks for resource groups - https://docs.microsoft.com/azure/cloud-adoption-framework/migrate/azure-best-practices/migrate-best-practices-security-management#best-practice-implement-delete-locks-for-resource-groups</a:t>
            </a:r>
          </a:p>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857074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800" dirty="0"/>
              <a:t>Quick review – do not dwell and teach tags this is a WHY you should use tags.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8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dirty="0"/>
              <a:t>Resource naming and tagging decision guide - https://docs.microsoft.com/azure/cloud-adoption-framework/decision-guides/resource-tagging/</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dirty="0"/>
              <a:t>Define your tagging strategy - https://docs.microsoft.com/azure/cloud-adoption-framework/ready/azure-best-practices/resource-tagging</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dirty="0"/>
              <a:t>Tag resources effectively - https://docs.microsoft.com/azure/cloud-adoption-framework/migrate/azure-best-practices/migrate-best-practices-security-management#best-practice-tag-resources-effectively</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dirty="0"/>
              <a:t>Resource tagging patterns - https://docs.microsoft.com/azure/cloud-adoption-framework/decision-guides/resource-tagging/?toc=/azure/azure-resource-manager/management/toc.json#resource-tagging-patterns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dirty="0"/>
              <a:t>Tag limits: https://docs.microsoft.com/azure/azure-resource-manager/management/azure-subscription-service-limits</a:t>
            </a:r>
          </a:p>
          <a:p>
            <a:endParaRPr lang="en-US" sz="800" kern="1200" dirty="0">
              <a:solidFill>
                <a:schemeClr val="tx1"/>
              </a:solidFill>
              <a:effectLst/>
              <a:ea typeface="+mn-ea"/>
              <a:cs typeface="+mn-cs"/>
            </a:endParaRPr>
          </a:p>
          <a:p>
            <a:r>
              <a:rPr lang="en-US" sz="800" kern="1200" dirty="0">
                <a:solidFill>
                  <a:schemeClr val="tx1"/>
                </a:solidFill>
                <a:effectLst/>
                <a:ea typeface="+mn-ea"/>
                <a:cs typeface="+mn-cs"/>
              </a:rPr>
              <a:t>Discussion questions:</a:t>
            </a:r>
          </a:p>
          <a:p>
            <a:pPr marL="291436" indent="-291436">
              <a:buFont typeface="Arial" panose="020B0604020202020204" pitchFamily="34" charset="0"/>
              <a:buChar char="•"/>
            </a:pPr>
            <a:r>
              <a:rPr lang="en-US" sz="800" dirty="0">
                <a:solidFill>
                  <a:srgbClr val="171717"/>
                </a:solidFill>
                <a:latin typeface="Segoe UI" panose="020B0502040204020203" pitchFamily="34" charset="0"/>
              </a:rPr>
              <a:t>What are specific examples of leveraging tags? (cost reporting, targeting automation scripts, integrating with 3</a:t>
            </a:r>
            <a:r>
              <a:rPr lang="en-US" sz="800" baseline="30000" dirty="0">
                <a:solidFill>
                  <a:srgbClr val="171717"/>
                </a:solidFill>
                <a:latin typeface="Segoe UI" panose="020B0502040204020203" pitchFamily="34" charset="0"/>
              </a:rPr>
              <a:t>rd</a:t>
            </a:r>
            <a:r>
              <a:rPr lang="en-US" sz="800" dirty="0">
                <a:solidFill>
                  <a:srgbClr val="171717"/>
                </a:solidFill>
                <a:latin typeface="Segoe UI" panose="020B0502040204020203" pitchFamily="34" charset="0"/>
              </a:rPr>
              <a:t> party applications, etc.)</a:t>
            </a:r>
          </a:p>
          <a:p>
            <a:pPr marL="291436" indent="-291436">
              <a:buFont typeface="Arial" panose="020B0604020202020204" pitchFamily="34" charset="0"/>
              <a:buChar char="•"/>
            </a:pPr>
            <a:r>
              <a:rPr lang="en-US" sz="800" dirty="0">
                <a:solidFill>
                  <a:srgbClr val="171717"/>
                </a:solidFill>
                <a:latin typeface="Segoe UI" panose="020B0502040204020203" pitchFamily="34" charset="0"/>
              </a:rPr>
              <a:t>Will you implement a chargeback or show back accounting system? Will you need to associate resources with accounting information for departments, business groups, and teams in more detail than a simple subscription-level breakdown allows?</a:t>
            </a:r>
          </a:p>
          <a:p>
            <a:pPr marL="291436" indent="-291436">
              <a:buFont typeface="Arial" panose="020B0604020202020204" pitchFamily="34" charset="0"/>
              <a:buChar char="•"/>
            </a:pPr>
            <a:r>
              <a:rPr lang="en-US" sz="800" dirty="0">
                <a:solidFill>
                  <a:srgbClr val="171717"/>
                </a:solidFill>
                <a:latin typeface="Segoe UI" panose="020B0502040204020203" pitchFamily="34" charset="0"/>
              </a:rPr>
              <a:t>Does tagging need to represent details such regulatory compliance requirements for a resource? What about operational details such as uptime requirements, patching schedules, or security requirements?</a:t>
            </a:r>
          </a:p>
          <a:p>
            <a:pPr marL="291436" indent="-291436">
              <a:buFont typeface="Arial" panose="020B0604020202020204" pitchFamily="34" charset="0"/>
              <a:buChar char="•"/>
            </a:pPr>
            <a:r>
              <a:rPr lang="en-US" sz="800" dirty="0">
                <a:solidFill>
                  <a:srgbClr val="171717"/>
                </a:solidFill>
                <a:latin typeface="Segoe UI" panose="020B0502040204020203" pitchFamily="34" charset="0"/>
              </a:rPr>
              <a:t>What tags will be required for all resources based on centralized IT policy? What tags will be optional? Are individual teams allowed to implement their own custom tagging schemes?</a:t>
            </a:r>
          </a:p>
          <a:p>
            <a:pPr marL="291436" indent="-291436">
              <a:buFont typeface="Arial" panose="020B0604020202020204" pitchFamily="34" charset="0"/>
              <a:buChar char="•"/>
            </a:pPr>
            <a:endParaRPr lang="en-US" sz="800" dirty="0">
              <a:solidFill>
                <a:srgbClr val="171717"/>
              </a:solidFill>
              <a:latin typeface="Segoe UI" panose="020B0502040204020203" pitchFamily="34" charset="0"/>
            </a:endParaRPr>
          </a:p>
          <a:p>
            <a:pPr marL="0" indent="0">
              <a:buFont typeface="Arial" panose="020B0604020202020204" pitchFamily="34" charset="0"/>
              <a:buNone/>
            </a:pPr>
            <a:r>
              <a:rPr lang="en-US" sz="800" dirty="0">
                <a:solidFill>
                  <a:srgbClr val="171717"/>
                </a:solidFill>
                <a:latin typeface="Segoe UI" panose="020B0502040204020203" pitchFamily="34" charset="0"/>
              </a:rPr>
              <a:t>Additional questions:</a:t>
            </a:r>
          </a:p>
          <a:p>
            <a:pPr marL="0" indent="0" algn="l">
              <a:spcAft>
                <a:spcPts val="600"/>
              </a:spcAft>
              <a:buFont typeface="Arial" panose="020B0604020202020204" pitchFamily="34" charset="0"/>
              <a:buNone/>
            </a:pPr>
            <a:r>
              <a:rPr lang="en-US" sz="800" b="0" i="0" dirty="0">
                <a:effectLst/>
              </a:rPr>
              <a:t>How will you decide what resource tags your organization needs?</a:t>
            </a:r>
          </a:p>
          <a:p>
            <a:pPr marL="0" indent="0" algn="l">
              <a:spcAft>
                <a:spcPts val="600"/>
              </a:spcAft>
              <a:buFont typeface="Arial" panose="020B0604020202020204" pitchFamily="34" charset="0"/>
              <a:buNone/>
            </a:pPr>
            <a:r>
              <a:rPr lang="en-US" sz="800" b="0" i="0" dirty="0">
                <a:effectLst/>
              </a:rPr>
              <a:t>https://docs.microsoft.com/azure/azure-resource-manager/management/tag-resources?tabs=json</a:t>
            </a:r>
          </a:p>
          <a:p>
            <a:pPr marL="0" marR="0" lvl="0" indent="0" algn="l" defTabSz="914367" rtl="0" eaLnBrk="1" fontAlgn="auto" latinLnBrk="0" hangingPunct="1">
              <a:lnSpc>
                <a:spcPct val="90000"/>
              </a:lnSpc>
              <a:spcBef>
                <a:spcPts val="0"/>
              </a:spcBef>
              <a:spcAft>
                <a:spcPts val="600"/>
              </a:spcAft>
              <a:buClrTx/>
              <a:buSzTx/>
              <a:buFont typeface="Arial" panose="020B0604020202020204" pitchFamily="34" charset="0"/>
              <a:buNone/>
              <a:tabLst/>
              <a:defRPr/>
            </a:pPr>
            <a:r>
              <a:rPr lang="en-US" sz="800" dirty="0"/>
              <a:t>How will the resource tags be used? </a:t>
            </a:r>
            <a:r>
              <a:rPr lang="en-US" sz="1800" b="0" i="0" dirty="0">
                <a:solidFill>
                  <a:srgbClr val="666666"/>
                </a:solidFill>
                <a:effectLst/>
                <a:latin typeface="Helvetica Neue"/>
              </a:rPr>
              <a:t>functional, classification, accounting, partnership, regulatory, or purpose</a:t>
            </a:r>
            <a:endParaRPr lang="en-US" sz="800" dirty="0"/>
          </a:p>
          <a:p>
            <a:pPr marL="0" indent="0" algn="l">
              <a:spcAft>
                <a:spcPts val="600"/>
              </a:spcAft>
              <a:buFont typeface="Arial" panose="020B0604020202020204" pitchFamily="34" charset="0"/>
              <a:buNone/>
            </a:pPr>
            <a:r>
              <a:rPr lang="en-US" sz="800" dirty="0"/>
              <a:t>https://docs.microsoft.com/azure/cloud-adoption-framework/decision-guides/resource-tagging/?toc=/azure/azure-resource-manager/management/toc.json</a:t>
            </a:r>
          </a:p>
          <a:p>
            <a:pPr marL="0" indent="0" algn="l">
              <a:spcAft>
                <a:spcPts val="600"/>
              </a:spcAft>
              <a:buFont typeface="Arial" panose="020B0604020202020204" pitchFamily="34" charset="0"/>
              <a:buNone/>
            </a:pPr>
            <a:r>
              <a:rPr lang="en-US" sz="800" dirty="0"/>
              <a:t>Who will be responsible for creating and making changes to the tags?</a:t>
            </a:r>
          </a:p>
          <a:p>
            <a:pPr marL="0" indent="0" algn="l">
              <a:spcAft>
                <a:spcPts val="600"/>
              </a:spcAft>
              <a:buFont typeface="Arial" panose="020B0604020202020204" pitchFamily="34" charset="0"/>
              <a:buNone/>
            </a:pPr>
            <a:r>
              <a:rPr lang="en-US" sz="800" dirty="0"/>
              <a:t>https://docs.microsoft.com/azure/azure-resource-manager/management/tag-resources?tabs=json</a:t>
            </a:r>
          </a:p>
          <a:p>
            <a:pPr marL="0" indent="0" algn="l">
              <a:spcAft>
                <a:spcPts val="600"/>
              </a:spcAft>
              <a:buFont typeface="Arial" panose="020B0604020202020204" pitchFamily="34" charset="0"/>
              <a:buNone/>
            </a:pPr>
            <a:r>
              <a:rPr lang="en-US" sz="800" dirty="0"/>
              <a:t>Should resource tags be optional or required? Can you have too many tags?</a:t>
            </a:r>
          </a:p>
          <a:p>
            <a:pPr marL="0" indent="0" algn="l">
              <a:spcAft>
                <a:spcPts val="600"/>
              </a:spcAft>
              <a:buFont typeface="Arial" panose="020B0604020202020204" pitchFamily="34" charset="0"/>
              <a:buNone/>
            </a:pPr>
            <a:r>
              <a:rPr lang="en-US" sz="800" dirty="0"/>
              <a:t>https://docs.microsoft.com/azure/cloud-adoption-framework/ready/azure-best-practices/resource-tagging</a:t>
            </a:r>
          </a:p>
          <a:p>
            <a:pPr marL="0" indent="0" algn="l">
              <a:spcAft>
                <a:spcPts val="600"/>
              </a:spcAft>
              <a:buFont typeface="Arial" panose="020B0604020202020204" pitchFamily="34" charset="0"/>
              <a:buNone/>
            </a:pPr>
            <a:r>
              <a:rPr lang="en-US" sz="800" dirty="0"/>
              <a:t>How will you enforce required tagging?</a:t>
            </a:r>
          </a:p>
          <a:p>
            <a:r>
              <a:rPr lang="en-US" sz="800" dirty="0"/>
              <a:t>https://docs.microsoft.com/en-us/azure/azure-resource-manager/management/tag-policies#policy-definitions</a:t>
            </a:r>
          </a:p>
          <a:p>
            <a:pPr marL="0" indent="0">
              <a:buFont typeface="Arial" panose="020B0604020202020204" pitchFamily="34" charset="0"/>
              <a:buNone/>
            </a:pPr>
            <a:endParaRPr lang="en-US" sz="800" dirty="0">
              <a:solidFill>
                <a:srgbClr val="171717"/>
              </a:solidFill>
              <a:latin typeface="Segoe UI" panose="020B0502040204020203" pitchFamily="34" charset="0"/>
            </a:endParaRPr>
          </a:p>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189077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2 Learn units, one for Policy and one for RBAC.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0633178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Azure Policy -https://docs.microsoft.com/azure/governance/policy/overview</a:t>
            </a:r>
          </a:p>
          <a:p>
            <a:r>
              <a:rPr lang="en-US" dirty="0"/>
              <a:t>Azure Built-in Policy List - https://docs.microsoft.com/azure/governance/policy/samples/built-in-policies#general</a:t>
            </a:r>
          </a:p>
          <a:p>
            <a:endParaRPr lang="en-US" dirty="0"/>
          </a:p>
          <a:p>
            <a:r>
              <a:rPr lang="en-US" dirty="0"/>
              <a:t>There is a second slide on considerations.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89513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4929537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grant the access users need - https://docs.microsoft.com/azure/role-based-access-control/best-practices#only-grant-the-access-users-need</a:t>
            </a:r>
          </a:p>
          <a:p>
            <a:pPr algn="l"/>
            <a:r>
              <a:rPr lang="en-US" b="0" i="0" dirty="0">
                <a:solidFill>
                  <a:srgbClr val="171717"/>
                </a:solidFill>
                <a:effectLst/>
                <a:latin typeface="Segoe UI" panose="020B0502040204020203" pitchFamily="34" charset="0"/>
              </a:rPr>
              <a:t>Understand resource access permissions - https://docs.microsoft.com/azure/cloud-adoption-framework/migrate/azure-best-practices/migrate-best-practices-security-management#best-practice-understand-resource-access-permissions</a:t>
            </a:r>
          </a:p>
          <a:p>
            <a:pPr algn="l"/>
            <a:r>
              <a:rPr lang="en-US" b="0" i="0" dirty="0">
                <a:solidFill>
                  <a:srgbClr val="171717"/>
                </a:solidFill>
                <a:effectLst/>
                <a:latin typeface="Segoe UI" panose="020B0502040204020203" pitchFamily="34" charset="0"/>
              </a:rPr>
              <a:t>Limit the number of subscription owners - https://docs.microsoft.com/azure/role-based-access-control/best-practices#limit-the-number-of-subscription-owners</a:t>
            </a:r>
          </a:p>
          <a:p>
            <a:pPr algn="l"/>
            <a:r>
              <a:rPr lang="en-US" b="0" i="0" dirty="0">
                <a:solidFill>
                  <a:srgbClr val="000000"/>
                </a:solidFill>
                <a:effectLst/>
                <a:latin typeface="Times New Roman" panose="02020603050405020304" pitchFamily="18" charset="0"/>
              </a:rPr>
              <a:t>Microsoft </a:t>
            </a:r>
            <a:r>
              <a:rPr lang="en-US" b="0" i="0" dirty="0" err="1">
                <a:solidFill>
                  <a:srgbClr val="000000"/>
                </a:solidFill>
                <a:effectLst/>
                <a:latin typeface="Times New Roman" panose="02020603050405020304" pitchFamily="18" charset="0"/>
              </a:rPr>
              <a:t>Entra</a:t>
            </a:r>
            <a:r>
              <a:rPr lang="en-US" b="0" i="0">
                <a:solidFill>
                  <a:srgbClr val="000000"/>
                </a:solidFill>
                <a:effectLst/>
                <a:latin typeface="Times New Roman" panose="02020603050405020304" pitchFamily="18" charset="0"/>
              </a:rPr>
              <a:t> Privileged Identity Management</a:t>
            </a:r>
            <a:r>
              <a:rPr lang="en-US" b="0" i="0">
                <a:solidFill>
                  <a:srgbClr val="171717"/>
                </a:solidFill>
                <a:effectLst/>
                <a:latin typeface="Segoe UI" panose="020B0502040204020203" pitchFamily="34" charset="0"/>
              </a:rPr>
              <a:t>-</a:t>
            </a:r>
            <a:r>
              <a:rPr lang="en-US" b="0" i="0" dirty="0">
                <a:solidFill>
                  <a:srgbClr val="171717"/>
                </a:solidFill>
                <a:effectLst/>
                <a:latin typeface="Segoe UI" panose="020B0502040204020203" pitchFamily="34" charset="0"/>
              </a:rPr>
              <a:t> https://docs.microsoft.com/azure/role-based-access-control/best-practices#use-azure-ad-privileged-identity-management</a:t>
            </a:r>
          </a:p>
          <a:p>
            <a:pPr algn="l"/>
            <a:r>
              <a:rPr lang="en-US" b="0" i="0" dirty="0">
                <a:solidFill>
                  <a:srgbClr val="171717"/>
                </a:solidFill>
                <a:effectLst/>
                <a:latin typeface="Segoe UI" panose="020B0502040204020203" pitchFamily="34" charset="0"/>
              </a:rPr>
              <a:t>Assign roles to groups, not users - https://docs.microsoft.com/azure/role-based-access-control/best-practices#assign-roles-to-groups-not-users</a:t>
            </a:r>
          </a:p>
          <a:p>
            <a:pPr algn="l"/>
            <a:r>
              <a:rPr lang="en-US" b="0" i="0" dirty="0">
                <a:solidFill>
                  <a:srgbClr val="171717"/>
                </a:solidFill>
                <a:effectLst/>
                <a:latin typeface="Segoe UI" panose="020B0502040204020203" pitchFamily="34" charset="0"/>
              </a:rPr>
              <a:t>Review subscriptions and resource permissions - https://docs.microsoft.com/azure/cloud-adoption-framework/migrate/azure-best-practices/migrate-best-practices-security-management#best-practice-review-subscriptions-and-resource-permissions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Discussion: How to allow some users to control the virtual machines in an environment but prevent them from modifying networking and other resources in the same resource group or Azure subscription? Create a role assignment through Azure role-based access control (Azure RBAC). Azure RBAC enables you to create roles that define access permissions. You might create one role that limits access only to virtual machines and a second role that provides administrators with access to everything.</a:t>
            </a:r>
          </a:p>
          <a:p>
            <a:pPr algn="l"/>
            <a:endParaRPr lang="en-US" b="0" i="0" dirty="0">
              <a:solidFill>
                <a:srgbClr val="171717"/>
              </a:solidFill>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4929537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Discussion: How is policy different from RBAC?  How do they complement one another?</a:t>
            </a:r>
          </a:p>
          <a:p>
            <a:endParaRPr lang="en-US" dirty="0"/>
          </a:p>
          <a:p>
            <a:r>
              <a:rPr lang="en-US" sz="900" dirty="0">
                <a:solidFill>
                  <a:schemeClr val="tx1"/>
                </a:solidFill>
                <a:ea typeface="Segoe UI" pitchFamily="34" charset="0"/>
                <a:cs typeface="Segoe UI" pitchFamily="34" charset="0"/>
              </a:rPr>
              <a:t>RBAC examples</a:t>
            </a:r>
          </a:p>
          <a:p>
            <a:pPr marL="285750" indent="-285750">
              <a:buFont typeface="Arial" panose="020B0604020202020204" pitchFamily="34" charset="0"/>
              <a:buChar char="•"/>
            </a:pPr>
            <a:r>
              <a:rPr lang="en-US" sz="900" dirty="0">
                <a:ea typeface="Segoe UI" pitchFamily="34" charset="0"/>
                <a:cs typeface="Segoe UI" pitchFamily="34" charset="0"/>
              </a:rPr>
              <a:t>Does the Admin have the right to deploy? Contributor or owner.</a:t>
            </a:r>
          </a:p>
          <a:p>
            <a:pPr marL="285750" indent="-285750">
              <a:buFont typeface="Arial" panose="020B0604020202020204" pitchFamily="34" charset="0"/>
              <a:buChar char="•"/>
            </a:pPr>
            <a:r>
              <a:rPr lang="en-US" sz="900" dirty="0">
                <a:solidFill>
                  <a:schemeClr val="tx1"/>
                </a:solidFill>
                <a:ea typeface="Segoe UI" pitchFamily="34" charset="0"/>
                <a:cs typeface="Segoe UI" pitchFamily="34" charset="0"/>
              </a:rPr>
              <a:t>Does the Admin have the right to deploy this resource type? VM contributor.</a:t>
            </a:r>
          </a:p>
          <a:p>
            <a:pPr marL="285750" indent="-285750">
              <a:buFont typeface="Arial" panose="020B0604020202020204" pitchFamily="34" charset="0"/>
              <a:buChar char="•"/>
            </a:pPr>
            <a:r>
              <a:rPr lang="en-US" sz="900" dirty="0">
                <a:ea typeface="Segoe UI" pitchFamily="34" charset="0"/>
                <a:cs typeface="Segoe UI" pitchFamily="34" charset="0"/>
              </a:rPr>
              <a:t>Does the Admin have the right to deploy this resource group.</a:t>
            </a:r>
            <a:endParaRPr lang="en-US" sz="900" dirty="0">
              <a:solidFill>
                <a:schemeClr val="tx1"/>
              </a:solidFill>
              <a:ea typeface="Segoe UI" pitchFamily="34" charset="0"/>
              <a:cs typeface="Segoe UI" pitchFamily="34" charset="0"/>
            </a:endParaRPr>
          </a:p>
          <a:p>
            <a:endParaRPr lang="en-US" dirty="0"/>
          </a:p>
          <a:p>
            <a:r>
              <a:rPr lang="en-US" sz="900" dirty="0">
                <a:solidFill>
                  <a:schemeClr val="tx1"/>
                </a:solidFill>
                <a:ea typeface="Segoe UI" pitchFamily="34" charset="0"/>
                <a:cs typeface="Segoe UI" pitchFamily="34" charset="0"/>
              </a:rPr>
              <a:t>Policy examples</a:t>
            </a:r>
          </a:p>
          <a:p>
            <a:pPr marL="285750" indent="-285750">
              <a:buFont typeface="Arial" panose="020B0604020202020204" pitchFamily="34" charset="0"/>
              <a:buChar char="•"/>
            </a:pPr>
            <a:r>
              <a:rPr lang="en-US" sz="900" dirty="0">
                <a:solidFill>
                  <a:schemeClr val="tx1"/>
                </a:solidFill>
                <a:ea typeface="Segoe UI" pitchFamily="34" charset="0"/>
                <a:cs typeface="Segoe UI" pitchFamily="34" charset="0"/>
              </a:rPr>
              <a:t>Is the region restricted? US West or Europe.</a:t>
            </a:r>
          </a:p>
          <a:p>
            <a:pPr marL="285750" indent="-285750">
              <a:buFont typeface="Arial" panose="020B0604020202020204" pitchFamily="34" charset="0"/>
              <a:buChar char="•"/>
            </a:pPr>
            <a:r>
              <a:rPr lang="en-US" sz="900" dirty="0">
                <a:ea typeface="Segoe UI" pitchFamily="34" charset="0"/>
                <a:cs typeface="Segoe UI" pitchFamily="34" charset="0"/>
              </a:rPr>
              <a:t>Is the resource type restricted? Only virtual machines.</a:t>
            </a:r>
          </a:p>
          <a:p>
            <a:pPr marL="285750" indent="-285750">
              <a:buFont typeface="Arial" panose="020B0604020202020204" pitchFamily="34" charset="0"/>
              <a:buChar char="•"/>
            </a:pPr>
            <a:r>
              <a:rPr lang="en-US" sz="900" dirty="0">
                <a:solidFill>
                  <a:schemeClr val="tx1"/>
                </a:solidFill>
                <a:ea typeface="Segoe UI" pitchFamily="34" charset="0"/>
                <a:cs typeface="Segoe UI" pitchFamily="34" charset="0"/>
              </a:rPr>
              <a:t>Should a tag be applied?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4504261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this slide to introduce the concept of landing zones and tie together the governance discussion. Keep the discussion at the introductory level. There are two very good Learn modules to help you decide what to cover.  The Introduction module includes the slide diagram. </a:t>
            </a:r>
          </a:p>
          <a:p>
            <a:endParaRPr lang="en-US" dirty="0"/>
          </a:p>
          <a:p>
            <a:r>
              <a:rPr lang="en-US" dirty="0"/>
              <a:t>What are Azure Landing Zones - https://docs.microsoft.com/azure/cloud-adoption-framework/ready/landing-zone/</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Introduction to enterprise-scale landing zones in the Microsoft Cloud Adoption Framework for Azure - https://docs.microsoft.com/learn/modules/enterprise-scale-introduction/</a:t>
            </a:r>
          </a:p>
          <a:p>
            <a:endParaRPr lang="en-US" dirty="0"/>
          </a:p>
          <a:p>
            <a:r>
              <a:rPr lang="en-US" dirty="0"/>
              <a:t>Choose the best Azure landing zone to support your requirements for cloud operations - https://docs.microsoft.com/learn/modules/cloud-adoption-framework-ready/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8624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 whiteboard or this slide to discuss student solutions. Use the icons on the right to show where management groups, subscriptions, resource groups, policies, blueprints, and tags could be applied.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42607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Design governance - https://learn.microsoft.com/training/modules/design-governance/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separate Instructor slide for this case study. Use the Instructor solution to discuss how tagging, policy, subscriptions, or resource groups could be used. </a:t>
            </a:r>
          </a:p>
          <a:p>
            <a:r>
              <a:rPr lang="en-US" dirty="0">
                <a:hlinkClick r:id="rId3"/>
              </a:rPr>
              <a:t>https://microsoftlearning.github.io/AZ-305-DesigningMicrosoftAzureInfrastructureSolutions/Instructions/CaseStudy/01-Governance.html</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2805476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 questions are available in Microsoft Forms – </a:t>
            </a:r>
          </a:p>
          <a:p>
            <a:r>
              <a:rPr lang="en-US" b="0" dirty="0">
                <a:solidFill>
                  <a:srgbClr val="0000FF"/>
                </a:solidFill>
                <a:effectLst/>
                <a:latin typeface="Consolas" panose="020B0609020204030204" pitchFamily="49" charset="0"/>
              </a:rPr>
              <a:t>AZ-305 Design a governance solution (Module 01) - https://forms.office.com/Pages/ShareFormPage.aspx?id=v4j5cvGGr0GRqy180BHbR5NEFZBpuAZBgxPOGXi_gX5UMjBBSElNWTZPTlpRWFZON05LWVBHNVBLSy4u&amp;sharetoken=KocgBG0I1xV4QzU3W1pC&amp;wdLOR=c7339833F-D8F4-4085-BD77-D2FF96DBB871</a:t>
            </a:r>
          </a:p>
          <a:p>
            <a:endParaRPr lang="en-US" b="1" dirty="0">
              <a:solidFill>
                <a:srgbClr val="0000FF"/>
              </a:solidFill>
              <a:effectLst/>
              <a:latin typeface="Consolas" panose="020B0609020204030204" pitchFamily="49" charset="0"/>
            </a:endParaRPr>
          </a:p>
          <a:p>
            <a:r>
              <a:rPr lang="en-US" b="1" dirty="0">
                <a:solidFill>
                  <a:srgbClr val="0000FF"/>
                </a:solidFill>
                <a:effectLst/>
                <a:latin typeface="Consolas" panose="020B0609020204030204" pitchFamily="49" charset="0"/>
              </a:rPr>
              <a:t>Learn more with self-paced training</a:t>
            </a:r>
            <a:endParaRPr lang="en-US" b="1"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Build a cloud governance strategy on Azure - Learn | Microsoft Docs</a:t>
            </a:r>
            <a:r>
              <a:rPr lang="en-US" b="0" dirty="0">
                <a:solidFill>
                  <a:srgbClr val="A31515"/>
                </a:solidFill>
                <a:effectLst/>
                <a:latin typeface="Consolas" panose="020B0609020204030204" pitchFamily="49" charset="0"/>
              </a:rPr>
              <a:t> - https://docs.microsoft.com/learn/modules/build-cloud-governance-strategy-azure/</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Describe core Azure architectural components - Learn | Microsoft Docs</a:t>
            </a:r>
            <a:r>
              <a:rPr lang="en-US" b="0" dirty="0">
                <a:solidFill>
                  <a:srgbClr val="A31515"/>
                </a:solidFill>
                <a:effectLst/>
                <a:latin typeface="Consolas" panose="020B0609020204030204" pitchFamily="49" charset="0"/>
              </a:rPr>
              <a:t> - https://docs.microsoft.com/learn/modules/azure-architecture-fundamentals/</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Microsoft Cloud Adoption Framework for Azure - Learn | Microsoft Docs</a:t>
            </a:r>
            <a:r>
              <a:rPr lang="en-US" b="0" dirty="0">
                <a:solidFill>
                  <a:srgbClr val="A31515"/>
                </a:solidFill>
                <a:effectLst/>
                <a:latin typeface="Consolas" panose="020B0609020204030204" pitchFamily="49" charset="0"/>
              </a:rPr>
              <a:t> - https://docs.microsoft.com/learn/modules/microsoft-cloud-adoption-framework-for-azure/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Introduction to enterprise-scale landing zones in the Microsoft Cloud Adoption Framework for Azure - https://docs.microsoft.com/learn/modules/enterprise-scale-introduction/</a:t>
            </a:r>
          </a:p>
          <a:p>
            <a:r>
              <a:rPr lang="en-US" dirty="0"/>
              <a:t>Choose the best Azure landing zone to support your requirements for cloud operations - https://docs.microsoft.com/learn/modules/cloud-adoption-framework-ready/</a:t>
            </a:r>
          </a:p>
          <a:p>
            <a:endParaRPr lang="en-US" b="0" dirty="0">
              <a:solidFill>
                <a:srgbClr val="000000"/>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8507DC7E-BC41-4478-BA30-CBCC3A644F0A}" type="slidenum">
              <a:rPr lang="en-US" smtClean="0"/>
              <a:t>29</a:t>
            </a:fld>
            <a:endParaRPr lang="en-US" dirty="0"/>
          </a:p>
        </p:txBody>
      </p:sp>
    </p:spTree>
    <p:extLst>
      <p:ext uri="{BB962C8B-B14F-4D97-AF65-F5344CB8AC3E}">
        <p14:creationId xmlns:p14="http://schemas.microsoft.com/office/powerpoint/2010/main" val="29526231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dirty="0">
                <a:solidFill>
                  <a:srgbClr val="000000"/>
                </a:solidFill>
                <a:effectLst/>
                <a:latin typeface="Consolas" panose="020B0609020204030204" pitchFamily="49" charset="0"/>
              </a:rPr>
              <a:t>Azure Blueprints - </a:t>
            </a:r>
            <a:r>
              <a:rPr lang="en-US" b="0" dirty="0">
                <a:solidFill>
                  <a:srgbClr val="A31515"/>
                </a:solidFill>
                <a:effectLst/>
                <a:latin typeface="Consolas" panose="020B0609020204030204" pitchFamily="49" charset="0"/>
              </a:rPr>
              <a:t>https://azure.microsoft.com/services/blueprints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0" dirty="0">
                <a:solidFill>
                  <a:srgbClr val="A31515"/>
                </a:solidFill>
                <a:effectLst/>
                <a:latin typeface="Consolas" panose="020B0609020204030204" pitchFamily="49" charset="0"/>
              </a:rPr>
              <a:t>Deploy Azure Blueprints - https://docs.microsoft.com/learn/modules/enterprise-governance/10-azure-blueprints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dirty="0">
              <a:solidFill>
                <a:srgbClr val="A31515"/>
              </a:solidFill>
              <a:effectLst/>
              <a:latin typeface="Consolas" panose="020B0609020204030204" pitchFamily="49"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0" dirty="0">
                <a:solidFill>
                  <a:srgbClr val="A31515"/>
                </a:solidFill>
                <a:effectLst/>
                <a:latin typeface="Consolas" panose="020B0609020204030204" pitchFamily="49" charset="0"/>
              </a:rPr>
              <a:t>Discussion: How are Azure Blueprints different from Azure Policy? Blueprints is a set of standards, patterns, or requirements. </a:t>
            </a:r>
            <a:r>
              <a:rPr lang="en-US" b="0" i="0" dirty="0">
                <a:solidFill>
                  <a:srgbClr val="000000"/>
                </a:solidFill>
                <a:effectLst/>
                <a:latin typeface="OpenSans"/>
              </a:rPr>
              <a:t>A policy is focused on the properties of resources.</a:t>
            </a:r>
            <a:endParaRPr lang="en-US" b="0" dirty="0">
              <a:solidFill>
                <a:srgbClr val="A31515"/>
              </a:solidFill>
              <a:effectLst/>
              <a:latin typeface="Consolas" panose="020B0609020204030204" pitchFamily="49"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0" dirty="0">
                <a:solidFill>
                  <a:srgbClr val="A31515"/>
                </a:solidFill>
                <a:effectLst/>
                <a:latin typeface="Consolas" panose="020B0609020204030204" pitchFamily="49" charset="0"/>
              </a:rPr>
              <a:t>Discussion: How are Azure Blueprints different from templates? A template is a key building block (artifact) of a blueprint definition. All your existing templates can be used in new blueprints.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dirty="0">
              <a:solidFill>
                <a:srgbClr val="A31515"/>
              </a:solidFill>
              <a:effectLst/>
              <a:latin typeface="Consolas" panose="020B0609020204030204" pitchFamily="49"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0" dirty="0">
                <a:solidFill>
                  <a:srgbClr val="A31515"/>
                </a:solidFill>
                <a:effectLst/>
                <a:latin typeface="Consolas" panose="020B0609020204030204" pitchFamily="49" charset="0"/>
              </a:rPr>
              <a:t>Example: </a:t>
            </a:r>
            <a:r>
              <a:rPr lang="en-US" b="0" i="0" dirty="0">
                <a:solidFill>
                  <a:srgbClr val="171717"/>
                </a:solidFill>
                <a:effectLst/>
                <a:latin typeface="Segoe UI" panose="020B0502040204020203" pitchFamily="34" charset="0"/>
              </a:rPr>
              <a:t>Enable an organization's development team to rapidly provision and run new resources, in a repeatable way that is in line with the organization’s compliance requirements.</a:t>
            </a:r>
            <a:endParaRPr lang="en-US" b="0" dirty="0">
              <a:solidFill>
                <a:srgbClr val="A31515"/>
              </a:solidFill>
              <a:effectLst/>
              <a:latin typeface="Consolas" panose="020B0609020204030204" pitchFamily="49"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dirty="0">
              <a:solidFill>
                <a:srgbClr val="000000"/>
              </a:solidFill>
              <a:effectLst/>
              <a:latin typeface="Consolas" panose="020B0609020204030204" pitchFamily="49"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585612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Exam page - https://docs.microsoft.com/learn/certifications/exams/az-305</a:t>
            </a:r>
          </a:p>
          <a:p>
            <a:endParaRPr lang="en-US" b="0" dirty="0">
              <a:solidFill>
                <a:srgbClr val="0000FF"/>
              </a:solidFill>
              <a:effectLst/>
              <a:latin typeface="Consolas" panose="020B0609020204030204" pitchFamily="49" charset="0"/>
            </a:endParaRPr>
          </a:p>
          <a:p>
            <a:r>
              <a:rPr lang="en-US" b="0" dirty="0">
                <a:solidFill>
                  <a:srgbClr val="0000FF"/>
                </a:solidFill>
                <a:effectLst/>
                <a:latin typeface="Consolas" panose="020B0609020204030204" pitchFamily="49" charset="0"/>
              </a:rPr>
              <a:t>Prerequisites</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 </a:t>
            </a:r>
            <a:r>
              <a:rPr lang="en-US" b="0" dirty="0">
                <a:solidFill>
                  <a:srgbClr val="000000"/>
                </a:solidFill>
                <a:effectLst/>
                <a:latin typeface="Consolas" panose="020B0609020204030204" pitchFamily="49" charset="0"/>
              </a:rPr>
              <a:t>Conceptual knowledge of governance policies, resource organization, and subscription management.</a:t>
            </a:r>
          </a:p>
          <a:p>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 </a:t>
            </a:r>
            <a:r>
              <a:rPr lang="en-US" b="0" dirty="0">
                <a:solidFill>
                  <a:srgbClr val="000000"/>
                </a:solidFill>
                <a:effectLst/>
                <a:latin typeface="Consolas" panose="020B0609020204030204" pitchFamily="49" charset="0"/>
              </a:rPr>
              <a:t>Working experience with organizing resources, applying governance policies, and enforcing compliance requirements.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77772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effectLst/>
              </a:rPr>
              <a:t>Why is governance important? - https://docs.microsoft.com/en-us/azure/cloud-adoption-framework/govern/methodology</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219517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800" dirty="0"/>
              <a:t>Azure governance documentation - https://docs.microsoft.com/azure/governance/</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800" b="0" i="0" dirty="0">
                <a:solidFill>
                  <a:srgbClr val="171717"/>
                </a:solidFill>
                <a:effectLst/>
                <a:latin typeface="Segoe UI" panose="020B0502040204020203" pitchFamily="34" charset="0"/>
              </a:rPr>
              <a:t>Overview of Azure subscriptions, management groups, and resources - </a:t>
            </a:r>
            <a:r>
              <a:rPr lang="en-US" sz="800" dirty="0"/>
              <a:t>https://docs.microsoft.com/learn/modules/azure-architecture-fundamentals/overview</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800" dirty="0"/>
              <a:t>Organize your Azure resources effectively - https://docs.microsoft.com/azure/cloud-adoption-framework/ready/azure-setup-guide/organize-resources?tabs=AzureManagementGroupsAndHierarchy</a:t>
            </a:r>
          </a:p>
          <a:p>
            <a:pPr marL="0" indent="0">
              <a:buFont typeface="Arial" panose="020B0604020202020204" pitchFamily="34" charset="0"/>
              <a:buNone/>
            </a:pPr>
            <a:endParaRPr lang="en-US" sz="800" dirty="0"/>
          </a:p>
          <a:p>
            <a:pPr marL="0" indent="0">
              <a:buFont typeface="Arial" panose="020B0604020202020204" pitchFamily="34" charset="0"/>
              <a:buNone/>
            </a:pPr>
            <a:r>
              <a:rPr lang="en-US" sz="800" dirty="0"/>
              <a:t>Stay at high level there are slides for item in the hierarchy. Review why governance is important. </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Management groups help you manage access, policy, and compliance for multiple subscriptions.</a:t>
            </a:r>
          </a:p>
          <a:p>
            <a:pPr marL="171450" indent="-171450">
              <a:buFont typeface="Arial" panose="020B0604020202020204" pitchFamily="34" charset="0"/>
              <a:buChar char="•"/>
            </a:pPr>
            <a:r>
              <a:rPr lang="en-US" dirty="0"/>
              <a:t>Subscriptions are logical containers that serve as units of management and scale. Subscriptions are also billing boundaries.</a:t>
            </a:r>
          </a:p>
          <a:p>
            <a:pPr marL="171450" indent="-171450">
              <a:buFont typeface="Arial" panose="020B0604020202020204" pitchFamily="34" charset="0"/>
              <a:buChar char="•"/>
            </a:pPr>
            <a:r>
              <a:rPr lang="en-US" dirty="0"/>
              <a:t>Resource groups are logical containers into which Azure resources are deployed and managed.</a:t>
            </a:r>
          </a:p>
          <a:p>
            <a:pPr marL="171450" indent="-171450">
              <a:buFont typeface="Arial" panose="020B0604020202020204" pitchFamily="34" charset="0"/>
              <a:buChar char="•"/>
            </a:pPr>
            <a:r>
              <a:rPr lang="en-US" dirty="0"/>
              <a:t>Resources are instances of services that you create. For example, virtual machines, storage, and SQL databases.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92953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b="0" i="0" dirty="0">
                <a:solidFill>
                  <a:srgbClr val="666666"/>
                </a:solidFill>
                <a:effectLst/>
                <a:latin typeface="Helvetica Neue"/>
              </a:rPr>
              <a:t>Should you go for a deeply nested hierarchy, or for a reasonably flat one? Why? </a:t>
            </a:r>
          </a:p>
          <a:p>
            <a:pPr marL="0" indent="0" algn="l">
              <a:buFont typeface="Arial" panose="020B0604020202020204" pitchFamily="34" charset="0"/>
              <a:buNone/>
            </a:pPr>
            <a:r>
              <a:rPr lang="en-US" b="0" i="0" dirty="0">
                <a:solidFill>
                  <a:srgbClr val="666666"/>
                </a:solidFill>
                <a:effectLst/>
                <a:latin typeface="Helvetica Neue"/>
              </a:rPr>
              <a:t>https://docs.microsoft.com/azure/cloud-adoption-framework/ready/landing-zone/design-area/resource-org-management-groups</a:t>
            </a:r>
          </a:p>
          <a:p>
            <a:pPr marL="0" indent="0" algn="l">
              <a:buFont typeface="Arial" panose="020B0604020202020204" pitchFamily="34" charset="0"/>
              <a:buNone/>
            </a:pPr>
            <a:r>
              <a:rPr lang="en-US" b="0" i="0" dirty="0">
                <a:solidFill>
                  <a:srgbClr val="666666"/>
                </a:solidFill>
                <a:effectLst/>
                <a:latin typeface="Helvetica Neue"/>
              </a:rPr>
              <a:t>Why should you consider a top-level management group? </a:t>
            </a:r>
          </a:p>
          <a:p>
            <a:pPr marL="0" indent="0" algn="l">
              <a:buFont typeface="Arial" panose="020B0604020202020204" pitchFamily="34" charset="0"/>
              <a:buNone/>
            </a:pPr>
            <a:r>
              <a:rPr lang="en-US" b="0" i="0" dirty="0">
                <a:solidFill>
                  <a:srgbClr val="666666"/>
                </a:solidFill>
                <a:effectLst/>
                <a:latin typeface="Helvetica Neue"/>
              </a:rPr>
              <a:t>https://docs.microsoft.com/learn/modules/design-governance/3-design-for-management-groups</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b="0" i="0" dirty="0">
                <a:solidFill>
                  <a:srgbClr val="666666"/>
                </a:solidFill>
                <a:effectLst/>
                <a:latin typeface="Helvetica Neue"/>
              </a:rPr>
              <a:t>How would you organize your management groups? By department/geography/product line/…</a:t>
            </a:r>
          </a:p>
          <a:p>
            <a:pPr marL="0" indent="0" algn="l">
              <a:buFont typeface="Arial" panose="020B0604020202020204" pitchFamily="34" charset="0"/>
              <a:buNone/>
            </a:pPr>
            <a:r>
              <a:rPr lang="en-US" b="0" i="0" dirty="0">
                <a:solidFill>
                  <a:srgbClr val="666666"/>
                </a:solidFill>
                <a:effectLst/>
                <a:latin typeface="Helvetica Neue"/>
              </a:rPr>
              <a:t>https://docs.microsoft.com/en-us/azure/cloud-adoption-framework/ready/landing-zone/design-area/resource-org-management-groups#management-groups-in-the-azure-landing-zone-accelerator</a:t>
            </a:r>
          </a:p>
          <a:p>
            <a:pPr marL="0" indent="0" algn="l">
              <a:buFont typeface="Arial" panose="020B0604020202020204" pitchFamily="34" charset="0"/>
              <a:buNone/>
            </a:pPr>
            <a:r>
              <a:rPr lang="en-US" b="0" i="0" dirty="0">
                <a:solidFill>
                  <a:srgbClr val="666666"/>
                </a:solidFill>
                <a:effectLst/>
                <a:latin typeface="Helvetica Neue"/>
              </a:rPr>
              <a:t>How do you protect your management groups so that not everyone can create/update them? </a:t>
            </a:r>
          </a:p>
          <a:p>
            <a:pPr marL="0" indent="0" algn="l">
              <a:buFont typeface="Arial" panose="020B0604020202020204" pitchFamily="34" charset="0"/>
              <a:buNone/>
            </a:pPr>
            <a:r>
              <a:rPr lang="en-US" b="0" i="0" dirty="0">
                <a:solidFill>
                  <a:srgbClr val="666666"/>
                </a:solidFill>
                <a:effectLst/>
                <a:latin typeface="Helvetica Neue"/>
              </a:rPr>
              <a:t>https://docs.microsoft.com//azure/governance/management-groups/overview#management-group-access</a:t>
            </a:r>
          </a:p>
          <a:p>
            <a:pPr marL="415668" lvl="0" indent="-171450" algn="l">
              <a:buFont typeface="Arial" panose="020B0604020202020204" pitchFamily="34" charset="0"/>
              <a:buChar char="•"/>
            </a:pPr>
            <a:r>
              <a:rPr lang="en-US" b="0" i="0" dirty="0">
                <a:solidFill>
                  <a:srgbClr val="666666"/>
                </a:solidFill>
                <a:effectLst/>
                <a:latin typeface="Helvetica Neue"/>
              </a:rPr>
              <a:t>Who can create them?</a:t>
            </a:r>
          </a:p>
          <a:p>
            <a:pPr marL="415668" lvl="0" indent="-171450" algn="l">
              <a:buFont typeface="Arial" panose="020B0604020202020204" pitchFamily="34" charset="0"/>
              <a:buChar char="•"/>
            </a:pPr>
            <a:r>
              <a:rPr lang="en-US" b="0" i="0" dirty="0">
                <a:solidFill>
                  <a:srgbClr val="666666"/>
                </a:solidFill>
                <a:effectLst/>
                <a:latin typeface="Helvetica Neue"/>
              </a:rPr>
              <a:t>Who can assign a subscription to a management group?</a:t>
            </a:r>
          </a:p>
          <a:p>
            <a:pPr marL="415668" lvl="0" indent="-171450" algn="l">
              <a:buFont typeface="Arial" panose="020B0604020202020204" pitchFamily="34" charset="0"/>
              <a:buChar char="•"/>
            </a:pPr>
            <a:r>
              <a:rPr lang="en-US" b="0" i="0" dirty="0">
                <a:solidFill>
                  <a:srgbClr val="666666"/>
                </a:solidFill>
                <a:effectLst/>
                <a:latin typeface="Helvetica Neue"/>
              </a:rPr>
              <a:t>Can I as a subscription owner move my subscription to another management group (and circumvent certain policies)?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592115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600" b="0" i="0" dirty="0">
                <a:solidFill>
                  <a:srgbClr val="171717"/>
                </a:solidFill>
                <a:effectLst/>
                <a:latin typeface="Segoe UI" panose="020B0502040204020203" pitchFamily="34" charset="0"/>
              </a:rPr>
              <a:t>What are Azure management groups? - </a:t>
            </a:r>
            <a:r>
              <a:rPr lang="en-US" sz="800" kern="1200" dirty="0">
                <a:solidFill>
                  <a:schemeClr val="tx1"/>
                </a:solidFill>
                <a:effectLst/>
                <a:ea typeface="+mn-ea"/>
                <a:cs typeface="+mn-cs"/>
              </a:rPr>
              <a:t>https://docs.microsoft.com/azure/governance/management-groups/overview</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Manage resources with Azure management groups - https://docs.microsoft.com/azure/cloud-adoption-framework/migrate/azure-best-practices/migrate-best-practices-security-management#best-practice-manage-resources-with-azure-management-groups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algn="l"/>
            <a:endParaRPr lang="en-US" dirty="0"/>
          </a:p>
          <a:p>
            <a:pPr marL="0" indent="0">
              <a:buFont typeface="Arial" panose="020B0604020202020204" pitchFamily="34" charset="0"/>
              <a:buNone/>
            </a:pP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9/23/2023 6:03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54267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spcAft>
                <a:spcPts val="600"/>
              </a:spcAft>
              <a:buFont typeface="Arial" panose="020B0604020202020204" pitchFamily="34" charset="0"/>
              <a:buNone/>
            </a:pPr>
            <a:r>
              <a:rPr lang="en-US" sz="900" b="0" i="0" dirty="0">
                <a:effectLst/>
              </a:rPr>
              <a:t>How will you decide how many subscriptions your organization needs?</a:t>
            </a:r>
          </a:p>
          <a:p>
            <a:pPr marL="0" indent="0" algn="l">
              <a:spcAft>
                <a:spcPts val="600"/>
              </a:spcAft>
              <a:buFont typeface="Arial" panose="020B0604020202020204" pitchFamily="34" charset="0"/>
              <a:buNone/>
            </a:pPr>
            <a:r>
              <a:rPr lang="en-US" sz="900" b="0" i="0" dirty="0">
                <a:effectLst/>
              </a:rPr>
              <a:t>https://docs.microsoft.com/azure/cloud-adoption-framework/ready/azure-best-practices/scale-subscriptions</a:t>
            </a:r>
          </a:p>
          <a:p>
            <a:pPr marL="0" indent="0" algn="l">
              <a:spcAft>
                <a:spcPts val="600"/>
              </a:spcAft>
              <a:buFont typeface="Arial" panose="020B0604020202020204" pitchFamily="34" charset="0"/>
              <a:buNone/>
            </a:pPr>
            <a:r>
              <a:rPr lang="en-US" sz="900" dirty="0"/>
              <a:t>Will you use a centralized or decentralized approach to subscriptions?</a:t>
            </a:r>
          </a:p>
          <a:p>
            <a:pPr marL="0" indent="0" algn="l">
              <a:spcAft>
                <a:spcPts val="600"/>
              </a:spcAft>
              <a:buFont typeface="Arial" panose="020B0604020202020204" pitchFamily="34" charset="0"/>
              <a:buNone/>
            </a:pPr>
            <a:r>
              <a:rPr lang="en-US" sz="900" dirty="0"/>
              <a:t>https://docs.microsoft.com/azure/cloud-adoption-framework/manage/centralize-operations</a:t>
            </a:r>
          </a:p>
          <a:p>
            <a:pPr marL="0" indent="0" algn="l">
              <a:spcAft>
                <a:spcPts val="600"/>
              </a:spcAft>
              <a:buFont typeface="Arial" panose="020B0604020202020204" pitchFamily="34" charset="0"/>
              <a:buNone/>
            </a:pPr>
            <a:r>
              <a:rPr lang="en-US" sz="900" b="0" i="0" dirty="0">
                <a:effectLst/>
              </a:rPr>
              <a:t>How will you enforce common policies and role assignments across several subscriptions?</a:t>
            </a:r>
          </a:p>
          <a:p>
            <a:r>
              <a:rPr lang="en-US" dirty="0"/>
              <a:t>https://docs.microsoft.com/azure/cloud-adoption-framework/decision-guides/policy-enforcement/</a:t>
            </a:r>
          </a:p>
          <a:p>
            <a:r>
              <a:rPr lang="en-US" dirty="0"/>
              <a:t>https://docs.microsoft.com/azure/cloud-adoption-framework/ready/landing-zone/design-area/resource-org-management-groups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549508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Subscription decision guide - https://docs.microsoft.com/azure/cloud-adoption-framework/decision-guides/subscriptions/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There next slide provides an example.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7574788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5" name="Footer Placeholder 10">
            <a:extLst>
              <a:ext uri="{FF2B5EF4-FFF2-40B4-BE49-F238E27FC236}">
                <a16:creationId xmlns:a16="http://schemas.microsoft.com/office/drawing/2014/main" id="{44253EDB-56F0-1036-A65B-02ABC067A9E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2" name="Footer Placeholder 10">
            <a:extLst>
              <a:ext uri="{FF2B5EF4-FFF2-40B4-BE49-F238E27FC236}">
                <a16:creationId xmlns:a16="http://schemas.microsoft.com/office/drawing/2014/main" id="{A2E85BCA-8C5F-EFAA-DEF3-E5518406532B}"/>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2615903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Section divider title</a:t>
            </a:r>
          </a:p>
        </p:txBody>
      </p:sp>
      <p:sp>
        <p:nvSpPr>
          <p:cNvPr id="5" name="Footer Placeholder 10">
            <a:extLst>
              <a:ext uri="{FF2B5EF4-FFF2-40B4-BE49-F238E27FC236}">
                <a16:creationId xmlns:a16="http://schemas.microsoft.com/office/drawing/2014/main" id="{CF739926-D45E-64CA-0DB0-97104E14A5A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3316488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kern="1200" cap="none" spc="0" baseline="0" dirty="0">
                <a:ln w="3175">
                  <a:noFill/>
                </a:ln>
                <a:solidFill>
                  <a:schemeClr val="tx1"/>
                </a:solidFill>
                <a:effectLst/>
                <a:latin typeface="+mj-lt"/>
                <a:ea typeface="+mn-ea"/>
                <a:cs typeface="Segoe UI" pitchFamily="34" charset="0"/>
              </a:defRPr>
            </a:lvl1pPr>
          </a:lstStyle>
          <a:p>
            <a:r>
              <a:rPr lang="en-US" dirty="0"/>
              <a:t>Click to edit Master title style</a:t>
            </a:r>
          </a:p>
        </p:txBody>
      </p:sp>
      <p:sp>
        <p:nvSpPr>
          <p:cNvPr id="3" name="Footer Placeholder 10">
            <a:extLst>
              <a:ext uri="{FF2B5EF4-FFF2-40B4-BE49-F238E27FC236}">
                <a16:creationId xmlns:a16="http://schemas.microsoft.com/office/drawing/2014/main" id="{796286D3-2BE2-274E-2C22-7C5E05965A8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367">
              <a:defRPr/>
            </a:pPr>
            <a:r>
              <a:rPr lang="en-US">
                <a:solidFill>
                  <a:srgbClr val="000000"/>
                </a:solidFill>
              </a:rPr>
              <a:t>© Copyright Microsoft Corporation. All rights reserved.</a:t>
            </a:r>
            <a:endParaRPr lang="en-US" dirty="0">
              <a:solidFill>
                <a:srgbClr val="000000"/>
              </a:solidFill>
            </a:endParaRP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53798546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978559"/>
            <a:ext cx="11341268" cy="430887"/>
          </a:xfrm>
        </p:spPr>
        <p:txBody>
          <a:bodyPr tIns="45720" rIns="0" bIns="45720"/>
          <a:lstStyle>
            <a:lvl1pPr>
              <a:defRPr sz="2200">
                <a:solidFill>
                  <a:schemeClr val="tx2">
                    <a:lumMod val="50000"/>
                  </a:schemeClr>
                </a:solidFill>
              </a:defRPr>
            </a:lvl1pPr>
          </a:lstStyle>
          <a:p>
            <a:r>
              <a:rPr lang="en-US" dirty="0"/>
              <a:t>Subheading Segoe UI </a:t>
            </a:r>
            <a:r>
              <a:rPr lang="en-US" dirty="0" err="1"/>
              <a:t>Semibold</a:t>
            </a:r>
            <a:r>
              <a:rPr lang="en-US" dirty="0"/>
              <a:t> 22 </a:t>
            </a:r>
            <a:r>
              <a:rPr lang="en-US" dirty="0" err="1"/>
              <a:t>pt</a:t>
            </a:r>
            <a:endParaRPr lang="en-US" dirty="0"/>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7"/>
            <a:ext cx="3121026" cy="393691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grpSp>
        <p:nvGrpSpPr>
          <p:cNvPr id="3" name="Group 2">
            <a:extLst>
              <a:ext uri="{FF2B5EF4-FFF2-40B4-BE49-F238E27FC236}">
                <a16:creationId xmlns:a16="http://schemas.microsoft.com/office/drawing/2014/main" id="{C54C7EE8-4313-2803-B06C-A5BA61EA412A}"/>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4" name="Oval 3">
              <a:extLst>
                <a:ext uri="{FF2B5EF4-FFF2-40B4-BE49-F238E27FC236}">
                  <a16:creationId xmlns:a16="http://schemas.microsoft.com/office/drawing/2014/main" id="{3F97E22B-DD1F-99A5-25F7-1E4F4F58DA7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B1C046DA-F3B0-17BF-4867-63F317F8ACA9}"/>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364354600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sp>
        <p:nvSpPr>
          <p:cNvPr id="5" name="TextBox 4">
            <a:extLst>
              <a:ext uri="{FF2B5EF4-FFF2-40B4-BE49-F238E27FC236}">
                <a16:creationId xmlns:a16="http://schemas.microsoft.com/office/drawing/2014/main" id="{FB0C3644-97BA-5FDC-B828-5ADC34453C64}"/>
              </a:ext>
            </a:extLst>
          </p:cNvPr>
          <p:cNvSpPr txBox="1"/>
          <p:nvPr userDrawn="1"/>
        </p:nvSpPr>
        <p:spPr>
          <a:xfrm>
            <a:off x="418643" y="6286701"/>
            <a:ext cx="6094520" cy="261610"/>
          </a:xfrm>
          <a:prstGeom prst="rect">
            <a:avLst/>
          </a:prstGeom>
          <a:noFill/>
        </p:spPr>
        <p:txBody>
          <a:bodyPr wrap="square">
            <a:spAutoFit/>
          </a:bodyPr>
          <a:lstStyle/>
          <a:p>
            <a:pPr defTabSz="914367">
              <a:defRPr/>
            </a:pPr>
            <a:r>
              <a:rPr lang="en-US" sz="1100" dirty="0">
                <a:solidFill>
                  <a:srgbClr val="000000"/>
                </a:solidFill>
              </a:rPr>
              <a:t>© Copyright Microsoft Corporation. All rights reserved.</a:t>
            </a:r>
          </a:p>
        </p:txBody>
      </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707" r:id="rId1"/>
    <p:sldLayoutId id="2147484708" r:id="rId2"/>
    <p:sldLayoutId id="2147484709" r:id="rId3"/>
    <p:sldLayoutId id="2147484562" r:id="rId4"/>
    <p:sldLayoutId id="2147484680" r:id="rId5"/>
    <p:sldLayoutId id="2147484710" r:id="rId6"/>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3" orient="horz" pos="3572" userDrawn="1">
          <p15:clr>
            <a:srgbClr val="5ACBF0"/>
          </p15:clr>
        </p15:guide>
        <p15:guide id="54" orient="horz" pos="3690" userDrawn="1">
          <p15:clr>
            <a:srgbClr val="5ACBF0"/>
          </p15:clr>
        </p15:guide>
        <p15:guide id="55" orient="horz" pos="91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emf"/><Relationship Id="rId4" Type="http://schemas.openxmlformats.org/officeDocument/2006/relationships/image" Target="../media/image25.emf"/></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2.png"/><Relationship Id="rId7" Type="http://schemas.openxmlformats.org/officeDocument/2006/relationships/image" Target="../media/image20.png"/><Relationship Id="rId12" Type="http://schemas.openxmlformats.org/officeDocument/2006/relationships/image" Target="../media/image15.sv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30.svg"/><Relationship Id="rId11" Type="http://schemas.openxmlformats.org/officeDocument/2006/relationships/image" Target="../media/image14.png"/><Relationship Id="rId5" Type="http://schemas.openxmlformats.org/officeDocument/2006/relationships/image" Target="../media/image29.png"/><Relationship Id="rId10" Type="http://schemas.openxmlformats.org/officeDocument/2006/relationships/image" Target="../media/image11.svg"/><Relationship Id="rId4" Type="http://schemas.openxmlformats.org/officeDocument/2006/relationships/image" Target="../media/image13.svg"/><Relationship Id="rId9"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8.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34.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oleObject" Target="../embeddings/oleObject1.bin"/><Relationship Id="rId7"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wmf"/><Relationship Id="rId9"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microsoftlearning.github.io/AZ-305-DesigningMicrosoftAzureInfrastructureSolutions/Instructions/CaseStudy/01-Governance.html" TargetMode="Externa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31.png"/><Relationship Id="rId3" Type="http://schemas.openxmlformats.org/officeDocument/2006/relationships/image" Target="../media/image8.png"/><Relationship Id="rId7" Type="http://schemas.openxmlformats.org/officeDocument/2006/relationships/image" Target="../media/image20.png"/><Relationship Id="rId12" Type="http://schemas.openxmlformats.org/officeDocument/2006/relationships/image" Target="../media/image46.sv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11.svg"/><Relationship Id="rId11" Type="http://schemas.openxmlformats.org/officeDocument/2006/relationships/image" Target="../media/image45.png"/><Relationship Id="rId5" Type="http://schemas.openxmlformats.org/officeDocument/2006/relationships/image" Target="../media/image10.png"/><Relationship Id="rId10" Type="http://schemas.openxmlformats.org/officeDocument/2006/relationships/image" Target="../media/image34.svg"/><Relationship Id="rId4" Type="http://schemas.openxmlformats.org/officeDocument/2006/relationships/image" Target="../media/image9.svg"/><Relationship Id="rId9" Type="http://schemas.openxmlformats.org/officeDocument/2006/relationships/image" Target="../media/image33.png"/><Relationship Id="rId14" Type="http://schemas.openxmlformats.org/officeDocument/2006/relationships/image" Target="../media/image32.svg"/></Relationships>
</file>

<file path=ppt/slides/_rels/slide28.xml.rels><?xml version="1.0" encoding="UTF-8" standalone="yes"?>
<Relationships xmlns="http://schemas.openxmlformats.org/package/2006/relationships"><Relationship Id="rId3" Type="http://schemas.openxmlformats.org/officeDocument/2006/relationships/hyperlink" Target="https://microsoftlearning.github.io/AZ-305-DesigningMicrosoftAzureInfrastructureSolutions/Instructions/CaseStudy/01-Governance.html"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docs.microsoft.com/learn/modules/control-and-organize-with-azure-resource-manager/" TargetMode="External"/><Relationship Id="rId7" Type="http://schemas.openxmlformats.org/officeDocument/2006/relationships/hyperlink" Target="https://docs.microsoft.com/learn/modules/cloud-adoption-framework-ready/" TargetMode="Externa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hyperlink" Target="https://docs.microsoft.com/learn/modules/enterprise-scale-introduction/" TargetMode="External"/><Relationship Id="rId5" Type="http://schemas.openxmlformats.org/officeDocument/2006/relationships/hyperlink" Target="https://docs.microsoft.com/learn/modules/build-cloud-governance-strategy-azure/" TargetMode="External"/><Relationship Id="rId4" Type="http://schemas.openxmlformats.org/officeDocument/2006/relationships/hyperlink" Target="https://docs.microsoft.com/learn/modules/azure-architecture-fundamental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46.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notesSlide" Target="../notesSlides/notesSlide5.xml"/><Relationship Id="rId16" Type="http://schemas.openxmlformats.org/officeDocument/2006/relationships/image" Target="../media/image21.svg"/><Relationship Id="rId1" Type="http://schemas.openxmlformats.org/officeDocument/2006/relationships/slideLayout" Target="../slideLayouts/slideLayout5.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569912" y="3429000"/>
            <a:ext cx="5686955" cy="1231106"/>
          </a:xfrm>
        </p:spPr>
        <p:txBody>
          <a:bodyPr/>
          <a:lstStyle/>
          <a:p>
            <a:r>
              <a:rPr lang="fr-FR" dirty="0"/>
              <a:t>AZ-305T00A</a:t>
            </a:r>
            <a:br>
              <a:rPr lang="fr-FR" dirty="0"/>
            </a:br>
            <a:r>
              <a:rPr lang="en-US" dirty="0"/>
              <a:t>Designing</a:t>
            </a:r>
            <a:r>
              <a:rPr lang="fr-FR" dirty="0"/>
              <a:t> Microsoft Azure Infrastructure Solutions</a:t>
            </a:r>
            <a:endParaRPr lang="en-US" dirty="0"/>
          </a:p>
        </p:txBody>
      </p:sp>
    </p:spTree>
    <p:extLst>
      <p:ext uri="{BB962C8B-B14F-4D97-AF65-F5344CB8AC3E}">
        <p14:creationId xmlns:p14="http://schemas.microsoft.com/office/powerpoint/2010/main" val="740670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2AAEA4-F09F-4C43-BF4D-374942E15023}"/>
              </a:ext>
            </a:extLst>
          </p:cNvPr>
          <p:cNvSpPr>
            <a:spLocks noGrp="1"/>
          </p:cNvSpPr>
          <p:nvPr>
            <p:ph type="title"/>
          </p:nvPr>
        </p:nvSpPr>
        <p:spPr/>
        <p:txBody>
          <a:bodyPr/>
          <a:lstStyle/>
          <a:p>
            <a:r>
              <a:rPr lang="en-US" dirty="0"/>
              <a:t>Design for Azure subscriptions</a:t>
            </a:r>
          </a:p>
        </p:txBody>
      </p:sp>
    </p:spTree>
    <p:extLst>
      <p:ext uri="{BB962C8B-B14F-4D97-AF65-F5344CB8AC3E}">
        <p14:creationId xmlns:p14="http://schemas.microsoft.com/office/powerpoint/2010/main" val="3372751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5B3D0-DF79-0F02-FF02-85849316C736}"/>
              </a:ext>
            </a:extLst>
          </p:cNvPr>
          <p:cNvSpPr>
            <a:spLocks noGrp="1"/>
          </p:cNvSpPr>
          <p:nvPr>
            <p:ph type="title"/>
          </p:nvPr>
        </p:nvSpPr>
        <p:spPr/>
        <p:txBody>
          <a:bodyPr/>
          <a:lstStyle/>
          <a:p>
            <a:r>
              <a:rPr lang="en-US" dirty="0"/>
              <a:t>Subscriptions –whiteboard and discussion (notes)</a:t>
            </a:r>
          </a:p>
        </p:txBody>
      </p:sp>
      <p:pic>
        <p:nvPicPr>
          <p:cNvPr id="1026" name="Picture 2" descr="Optional whiteboard diagram for the topic. ">
            <a:extLst>
              <a:ext uri="{FF2B5EF4-FFF2-40B4-BE49-F238E27FC236}">
                <a16:creationId xmlns:a16="http://schemas.microsoft.com/office/drawing/2014/main" id="{78CCA14F-25A4-3174-3549-50F6178D263F}"/>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842489" y="1573644"/>
            <a:ext cx="10205496" cy="390259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90290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2AA24-AFE0-48CB-BF0A-5C9AC8176A42}"/>
              </a:ext>
            </a:extLst>
          </p:cNvPr>
          <p:cNvSpPr>
            <a:spLocks noGrp="1"/>
          </p:cNvSpPr>
          <p:nvPr>
            <p:ph type="title"/>
          </p:nvPr>
        </p:nvSpPr>
        <p:spPr/>
        <p:txBody>
          <a:bodyPr/>
          <a:lstStyle/>
          <a:p>
            <a:r>
              <a:rPr lang="en-US" dirty="0"/>
              <a:t>Designing for multiple subscriptions</a:t>
            </a:r>
          </a:p>
        </p:txBody>
      </p:sp>
      <p:sp>
        <p:nvSpPr>
          <p:cNvPr id="3" name="Text Placeholder 2">
            <a:extLst>
              <a:ext uri="{FF2B5EF4-FFF2-40B4-BE49-F238E27FC236}">
                <a16:creationId xmlns:a16="http://schemas.microsoft.com/office/drawing/2014/main" id="{367B9AD1-8365-4732-8458-97C46F712477}"/>
              </a:ext>
            </a:extLst>
          </p:cNvPr>
          <p:cNvSpPr>
            <a:spLocks noGrp="1"/>
          </p:cNvSpPr>
          <p:nvPr>
            <p:ph type="body" sz="quarter" idx="10"/>
          </p:nvPr>
        </p:nvSpPr>
        <p:spPr>
          <a:xfrm>
            <a:off x="432089" y="978559"/>
            <a:ext cx="11341268" cy="430887"/>
          </a:xfrm>
        </p:spPr>
        <p:txBody>
          <a:bodyPr/>
          <a:lstStyle/>
          <a:p>
            <a:r>
              <a:rPr lang="en-US" dirty="0"/>
              <a:t>Azure subscription are logical containers for management and billing. </a:t>
            </a:r>
          </a:p>
        </p:txBody>
      </p:sp>
      <p:sp>
        <p:nvSpPr>
          <p:cNvPr id="5" name="TextBox 4">
            <a:extLst>
              <a:ext uri="{FF2B5EF4-FFF2-40B4-BE49-F238E27FC236}">
                <a16:creationId xmlns:a16="http://schemas.microsoft.com/office/drawing/2014/main" id="{3F44F43A-EE12-4EF0-B327-A179FF1C54E9}"/>
              </a:ext>
            </a:extLst>
          </p:cNvPr>
          <p:cNvSpPr txBox="1"/>
          <p:nvPr/>
        </p:nvSpPr>
        <p:spPr>
          <a:xfrm>
            <a:off x="1205083" y="1641073"/>
            <a:ext cx="4937618" cy="1157233"/>
          </a:xfrm>
          <a:prstGeom prst="rect">
            <a:avLst/>
          </a:prstGeom>
          <a:noFill/>
          <a:ln>
            <a:solidFill>
              <a:schemeClr val="bg1"/>
            </a:solidFill>
          </a:ln>
        </p:spPr>
        <p:txBody>
          <a:bodyPr wrap="square">
            <a:noAutofit/>
          </a:bodyPr>
          <a:lstStyle/>
          <a:p>
            <a:r>
              <a:rPr lang="en-US" sz="2000" dirty="0"/>
              <a:t>Align your subscriptions with business needs and priorities – consider billing and cost reporting</a:t>
            </a:r>
          </a:p>
        </p:txBody>
      </p:sp>
      <p:sp>
        <p:nvSpPr>
          <p:cNvPr id="12" name="TextBox 11">
            <a:extLst>
              <a:ext uri="{FF2B5EF4-FFF2-40B4-BE49-F238E27FC236}">
                <a16:creationId xmlns:a16="http://schemas.microsoft.com/office/drawing/2014/main" id="{C41C50CA-F73B-43FE-A5DC-0FDAF62D92C3}"/>
              </a:ext>
            </a:extLst>
          </p:cNvPr>
          <p:cNvSpPr txBox="1"/>
          <p:nvPr/>
        </p:nvSpPr>
        <p:spPr>
          <a:xfrm>
            <a:off x="7106138" y="1699271"/>
            <a:ext cx="4937618" cy="1157232"/>
          </a:xfrm>
          <a:prstGeom prst="rect">
            <a:avLst/>
          </a:prstGeom>
          <a:noFill/>
          <a:ln>
            <a:solidFill>
              <a:schemeClr val="bg1"/>
            </a:solidFill>
          </a:ln>
        </p:spPr>
        <p:txBody>
          <a:bodyPr wrap="square">
            <a:noAutofit/>
          </a:bodyPr>
          <a:lstStyle/>
          <a:p>
            <a:r>
              <a:rPr lang="en-US" sz="2000" dirty="0"/>
              <a:t>Consider subscription scale limits – specialized workloads, IoT, SAP</a:t>
            </a:r>
          </a:p>
        </p:txBody>
      </p:sp>
      <p:sp>
        <p:nvSpPr>
          <p:cNvPr id="14" name="TextBox 13">
            <a:extLst>
              <a:ext uri="{FF2B5EF4-FFF2-40B4-BE49-F238E27FC236}">
                <a16:creationId xmlns:a16="http://schemas.microsoft.com/office/drawing/2014/main" id="{81BB415D-3B81-4C2A-8908-27EEEE62E706}"/>
              </a:ext>
            </a:extLst>
          </p:cNvPr>
          <p:cNvSpPr txBox="1"/>
          <p:nvPr/>
        </p:nvSpPr>
        <p:spPr>
          <a:xfrm>
            <a:off x="1192369" y="3195053"/>
            <a:ext cx="4937618" cy="1157233"/>
          </a:xfrm>
          <a:prstGeom prst="rect">
            <a:avLst/>
          </a:prstGeom>
          <a:noFill/>
          <a:ln>
            <a:solidFill>
              <a:schemeClr val="bg1"/>
            </a:solidFill>
          </a:ln>
        </p:spPr>
        <p:txBody>
          <a:bodyPr wrap="square">
            <a:noAutofit/>
          </a:bodyPr>
          <a:lstStyle/>
          <a:p>
            <a:r>
              <a:rPr lang="en-US" sz="2000" dirty="0"/>
              <a:t>Consider administrative management – centralized or decentralized </a:t>
            </a:r>
          </a:p>
        </p:txBody>
      </p:sp>
      <p:sp>
        <p:nvSpPr>
          <p:cNvPr id="10" name="TextBox 9">
            <a:extLst>
              <a:ext uri="{FF2B5EF4-FFF2-40B4-BE49-F238E27FC236}">
                <a16:creationId xmlns:a16="http://schemas.microsoft.com/office/drawing/2014/main" id="{CEF99452-7506-4B38-AEE7-4982BCC10E61}"/>
              </a:ext>
            </a:extLst>
          </p:cNvPr>
          <p:cNvSpPr txBox="1"/>
          <p:nvPr/>
        </p:nvSpPr>
        <p:spPr>
          <a:xfrm>
            <a:off x="7091601" y="3092757"/>
            <a:ext cx="4937617" cy="1157233"/>
          </a:xfrm>
          <a:prstGeom prst="rect">
            <a:avLst/>
          </a:prstGeom>
          <a:noFill/>
          <a:ln>
            <a:solidFill>
              <a:schemeClr val="bg1"/>
            </a:solidFill>
          </a:ln>
        </p:spPr>
        <p:txBody>
          <a:bodyPr wrap="square">
            <a:noAutofit/>
          </a:bodyPr>
          <a:lstStyle/>
          <a:p>
            <a:r>
              <a:rPr lang="en-US" sz="2000" dirty="0"/>
              <a:t>Consider a dedicated shared services subscription – common services everyone shares</a:t>
            </a:r>
          </a:p>
        </p:txBody>
      </p:sp>
      <p:sp>
        <p:nvSpPr>
          <p:cNvPr id="8" name="TextBox 7">
            <a:extLst>
              <a:ext uri="{FF2B5EF4-FFF2-40B4-BE49-F238E27FC236}">
                <a16:creationId xmlns:a16="http://schemas.microsoft.com/office/drawing/2014/main" id="{2A3E0256-731A-4B64-855D-B5FE107BFCE6}"/>
              </a:ext>
            </a:extLst>
          </p:cNvPr>
          <p:cNvSpPr txBox="1"/>
          <p:nvPr/>
        </p:nvSpPr>
        <p:spPr>
          <a:xfrm>
            <a:off x="1192369" y="4576765"/>
            <a:ext cx="4937618" cy="1157233"/>
          </a:xfrm>
          <a:prstGeom prst="rect">
            <a:avLst/>
          </a:prstGeom>
          <a:noFill/>
          <a:ln>
            <a:solidFill>
              <a:schemeClr val="bg1"/>
            </a:solidFill>
          </a:ln>
        </p:spPr>
        <p:txBody>
          <a:bodyPr wrap="square">
            <a:noAutofit/>
          </a:bodyPr>
          <a:lstStyle/>
          <a:p>
            <a:r>
              <a:rPr lang="en-US" sz="2000" dirty="0"/>
              <a:t>Group subscriptions together under management groups – apply common policies and role assignments.</a:t>
            </a:r>
          </a:p>
        </p:txBody>
      </p:sp>
      <p:sp>
        <p:nvSpPr>
          <p:cNvPr id="6" name="TextBox 5">
            <a:extLst>
              <a:ext uri="{FF2B5EF4-FFF2-40B4-BE49-F238E27FC236}">
                <a16:creationId xmlns:a16="http://schemas.microsoft.com/office/drawing/2014/main" id="{7E6B811B-3ADE-4E62-9FA5-4B9EF9A40EB2}"/>
              </a:ext>
            </a:extLst>
          </p:cNvPr>
          <p:cNvSpPr txBox="1"/>
          <p:nvPr/>
        </p:nvSpPr>
        <p:spPr>
          <a:xfrm>
            <a:off x="7106139" y="4624093"/>
            <a:ext cx="4937617" cy="1157232"/>
          </a:xfrm>
          <a:prstGeom prst="rect">
            <a:avLst/>
          </a:prstGeom>
          <a:noFill/>
          <a:ln>
            <a:solidFill>
              <a:schemeClr val="bg1"/>
            </a:solidFill>
          </a:ln>
        </p:spPr>
        <p:txBody>
          <a:bodyPr wrap="square">
            <a:noAutofit/>
          </a:bodyPr>
          <a:lstStyle/>
          <a:p>
            <a:r>
              <a:rPr lang="en-US" sz="2000" dirty="0"/>
              <a:t>Make subscription owners aware of their roles and responsibilities</a:t>
            </a:r>
          </a:p>
        </p:txBody>
      </p:sp>
      <p:grpSp>
        <p:nvGrpSpPr>
          <p:cNvPr id="17" name="Group 16">
            <a:extLst>
              <a:ext uri="{FF2B5EF4-FFF2-40B4-BE49-F238E27FC236}">
                <a16:creationId xmlns:a16="http://schemas.microsoft.com/office/drawing/2014/main" id="{1D47B8D3-C3A9-4115-B676-7CC1A661B982}"/>
              </a:ext>
              <a:ext uri="{C183D7F6-B498-43B3-948B-1728B52AA6E4}">
                <adec:decorative xmlns:adec="http://schemas.microsoft.com/office/drawing/2017/decorative" val="1"/>
              </a:ext>
            </a:extLst>
          </p:cNvPr>
          <p:cNvGrpSpPr/>
          <p:nvPr/>
        </p:nvGrpSpPr>
        <p:grpSpPr>
          <a:xfrm>
            <a:off x="418642" y="1699271"/>
            <a:ext cx="747172" cy="680196"/>
            <a:chOff x="3031669" y="1620003"/>
            <a:chExt cx="702132" cy="702231"/>
          </a:xfrm>
        </p:grpSpPr>
        <p:grpSp>
          <p:nvGrpSpPr>
            <p:cNvPr id="18" name="Group 17">
              <a:extLst>
                <a:ext uri="{FF2B5EF4-FFF2-40B4-BE49-F238E27FC236}">
                  <a16:creationId xmlns:a16="http://schemas.microsoft.com/office/drawing/2014/main" id="{9051A792-94AE-4008-A12D-8BD12B5A668B}"/>
                </a:ext>
                <a:ext uri="{C183D7F6-B498-43B3-948B-1728B52AA6E4}">
                  <adec:decorative xmlns:adec="http://schemas.microsoft.com/office/drawing/2017/decorative" val="1"/>
                </a:ext>
              </a:extLst>
            </p:cNvPr>
            <p:cNvGrpSpPr/>
            <p:nvPr/>
          </p:nvGrpSpPr>
          <p:grpSpPr>
            <a:xfrm>
              <a:off x="3031669" y="1620003"/>
              <a:ext cx="702132" cy="702231"/>
              <a:chOff x="7962901" y="3032919"/>
              <a:chExt cx="981074" cy="981076"/>
            </a:xfrm>
          </p:grpSpPr>
          <p:sp>
            <p:nvSpPr>
              <p:cNvPr id="20" name="Freeform 5">
                <a:extLst>
                  <a:ext uri="{FF2B5EF4-FFF2-40B4-BE49-F238E27FC236}">
                    <a16:creationId xmlns:a16="http://schemas.microsoft.com/office/drawing/2014/main" id="{A5EB84EE-320A-499A-BA2C-2AC9CE12725C}"/>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1" name="Freeform 6">
                <a:extLst>
                  <a:ext uri="{FF2B5EF4-FFF2-40B4-BE49-F238E27FC236}">
                    <a16:creationId xmlns:a16="http://schemas.microsoft.com/office/drawing/2014/main" id="{D659AF95-B309-47AA-9D69-F48F5BAD1E43}"/>
                  </a:ext>
                </a:extLst>
              </p:cNvPr>
              <p:cNvSpPr>
                <a:spLocks noEditPoints="1"/>
              </p:cNvSpPr>
              <p:nvPr/>
            </p:nvSpPr>
            <p:spPr bwMode="auto">
              <a:xfrm>
                <a:off x="8031163" y="3102770"/>
                <a:ext cx="846137" cy="84455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19" name="Picture 18" descr="Icon of three concentric arcs">
              <a:extLst>
                <a:ext uri="{FF2B5EF4-FFF2-40B4-BE49-F238E27FC236}">
                  <a16:creationId xmlns:a16="http://schemas.microsoft.com/office/drawing/2014/main" id="{740EEE6A-1B29-432B-B21B-D7AF01FD93AD}"/>
                </a:ext>
              </a:extLst>
            </p:cNvPr>
            <p:cNvPicPr>
              <a:picLocks noChangeAspect="1"/>
            </p:cNvPicPr>
            <p:nvPr/>
          </p:nvPicPr>
          <p:blipFill>
            <a:blip r:embed="rId3"/>
            <a:stretch>
              <a:fillRect/>
            </a:stretch>
          </p:blipFill>
          <p:spPr>
            <a:xfrm>
              <a:off x="3196572" y="1784956"/>
              <a:ext cx="372325" cy="372325"/>
            </a:xfrm>
            <a:prstGeom prst="rect">
              <a:avLst/>
            </a:prstGeom>
          </p:spPr>
        </p:pic>
      </p:grpSp>
      <p:grpSp>
        <p:nvGrpSpPr>
          <p:cNvPr id="22" name="Group 21">
            <a:extLst>
              <a:ext uri="{FF2B5EF4-FFF2-40B4-BE49-F238E27FC236}">
                <a16:creationId xmlns:a16="http://schemas.microsoft.com/office/drawing/2014/main" id="{0E18CB21-F95C-48FA-A9E4-62966831B21E}"/>
              </a:ext>
              <a:ext uri="{C183D7F6-B498-43B3-948B-1728B52AA6E4}">
                <adec:decorative xmlns:adec="http://schemas.microsoft.com/office/drawing/2017/decorative" val="1"/>
              </a:ext>
            </a:extLst>
          </p:cNvPr>
          <p:cNvGrpSpPr/>
          <p:nvPr/>
        </p:nvGrpSpPr>
        <p:grpSpPr>
          <a:xfrm>
            <a:off x="418641" y="3138018"/>
            <a:ext cx="747172" cy="680196"/>
            <a:chOff x="3031669" y="2473749"/>
            <a:chExt cx="702132" cy="702231"/>
          </a:xfrm>
        </p:grpSpPr>
        <p:grpSp>
          <p:nvGrpSpPr>
            <p:cNvPr id="23" name="Group 22">
              <a:extLst>
                <a:ext uri="{FF2B5EF4-FFF2-40B4-BE49-F238E27FC236}">
                  <a16:creationId xmlns:a16="http://schemas.microsoft.com/office/drawing/2014/main" id="{87F775A6-D6C1-4952-8427-CEAA2E52D95F}"/>
                </a:ext>
                <a:ext uri="{C183D7F6-B498-43B3-948B-1728B52AA6E4}">
                  <adec:decorative xmlns:adec="http://schemas.microsoft.com/office/drawing/2017/decorative" val="1"/>
                </a:ext>
              </a:extLst>
            </p:cNvPr>
            <p:cNvGrpSpPr/>
            <p:nvPr/>
          </p:nvGrpSpPr>
          <p:grpSpPr>
            <a:xfrm>
              <a:off x="3031669" y="2473749"/>
              <a:ext cx="702132" cy="702231"/>
              <a:chOff x="7962901" y="3032919"/>
              <a:chExt cx="981074" cy="981076"/>
            </a:xfrm>
          </p:grpSpPr>
          <p:sp>
            <p:nvSpPr>
              <p:cNvPr id="25" name="Freeform 5">
                <a:extLst>
                  <a:ext uri="{FF2B5EF4-FFF2-40B4-BE49-F238E27FC236}">
                    <a16:creationId xmlns:a16="http://schemas.microsoft.com/office/drawing/2014/main" id="{35D5E15D-16CA-4EC9-9BEF-E90AD162BAB1}"/>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6" name="Freeform 6">
                <a:extLst>
                  <a:ext uri="{FF2B5EF4-FFF2-40B4-BE49-F238E27FC236}">
                    <a16:creationId xmlns:a16="http://schemas.microsoft.com/office/drawing/2014/main" id="{7FA5BE14-9C66-4E52-8561-5BF4612E21FF}"/>
                  </a:ext>
                </a:extLst>
              </p:cNvPr>
              <p:cNvSpPr>
                <a:spLocks noEditPoints="1"/>
              </p:cNvSpPr>
              <p:nvPr/>
            </p:nvSpPr>
            <p:spPr bwMode="auto">
              <a:xfrm>
                <a:off x="8031163" y="3102770"/>
                <a:ext cx="846137" cy="84455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24" name="Picture 23" descr="Icon of a arrow in a circular path with a timer inside the circle">
              <a:extLst>
                <a:ext uri="{FF2B5EF4-FFF2-40B4-BE49-F238E27FC236}">
                  <a16:creationId xmlns:a16="http://schemas.microsoft.com/office/drawing/2014/main" id="{70E8545D-B571-41EC-9190-960B8FFF1D49}"/>
                </a:ext>
              </a:extLst>
            </p:cNvPr>
            <p:cNvPicPr>
              <a:picLocks noChangeAspect="1"/>
            </p:cNvPicPr>
            <p:nvPr/>
          </p:nvPicPr>
          <p:blipFill>
            <a:blip r:embed="rId4"/>
            <a:stretch>
              <a:fillRect/>
            </a:stretch>
          </p:blipFill>
          <p:spPr>
            <a:xfrm>
              <a:off x="3196572" y="2638702"/>
              <a:ext cx="372325" cy="372325"/>
            </a:xfrm>
            <a:prstGeom prst="rect">
              <a:avLst/>
            </a:prstGeom>
          </p:spPr>
        </p:pic>
      </p:grpSp>
      <p:grpSp>
        <p:nvGrpSpPr>
          <p:cNvPr id="31" name="Group 30">
            <a:extLst>
              <a:ext uri="{FF2B5EF4-FFF2-40B4-BE49-F238E27FC236}">
                <a16:creationId xmlns:a16="http://schemas.microsoft.com/office/drawing/2014/main" id="{3C89E138-28B4-430C-9927-D80F09764899}"/>
              </a:ext>
              <a:ext uri="{C183D7F6-B498-43B3-948B-1728B52AA6E4}">
                <adec:decorative xmlns:adec="http://schemas.microsoft.com/office/drawing/2017/decorative" val="1"/>
              </a:ext>
            </a:extLst>
          </p:cNvPr>
          <p:cNvGrpSpPr/>
          <p:nvPr/>
        </p:nvGrpSpPr>
        <p:grpSpPr>
          <a:xfrm>
            <a:off x="405928" y="4576765"/>
            <a:ext cx="747172" cy="680196"/>
            <a:chOff x="398934" y="4220957"/>
            <a:chExt cx="896426" cy="896552"/>
          </a:xfrm>
        </p:grpSpPr>
        <p:sp>
          <p:nvSpPr>
            <p:cNvPr id="28" name="Freeform 5">
              <a:extLst>
                <a:ext uri="{FF2B5EF4-FFF2-40B4-BE49-F238E27FC236}">
                  <a16:creationId xmlns:a16="http://schemas.microsoft.com/office/drawing/2014/main" id="{6A55D585-875A-4F56-86ED-C3CFBF0953D8}"/>
                </a:ext>
              </a:extLst>
            </p:cNvPr>
            <p:cNvSpPr>
              <a:spLocks/>
            </p:cNvSpPr>
            <p:nvPr/>
          </p:nvSpPr>
          <p:spPr bwMode="auto">
            <a:xfrm>
              <a:off x="398934" y="4220957"/>
              <a:ext cx="896426" cy="89655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0" name="Freeform 6">
              <a:extLst>
                <a:ext uri="{FF2B5EF4-FFF2-40B4-BE49-F238E27FC236}">
                  <a16:creationId xmlns:a16="http://schemas.microsoft.com/office/drawing/2014/main" id="{1BD3070B-CB4B-4408-9088-3A7358FBEE9B}"/>
                </a:ext>
              </a:extLst>
            </p:cNvPr>
            <p:cNvSpPr>
              <a:spLocks noEditPoints="1"/>
            </p:cNvSpPr>
            <p:nvPr/>
          </p:nvSpPr>
          <p:spPr bwMode="auto">
            <a:xfrm>
              <a:off x="446047" y="4283339"/>
              <a:ext cx="773131" cy="771788"/>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grpSp>
        <p:nvGrpSpPr>
          <p:cNvPr id="34" name="Group 33">
            <a:extLst>
              <a:ext uri="{FF2B5EF4-FFF2-40B4-BE49-F238E27FC236}">
                <a16:creationId xmlns:a16="http://schemas.microsoft.com/office/drawing/2014/main" id="{AFAC3C29-2E49-49A3-8E9A-A380DDDD3C56}"/>
              </a:ext>
              <a:ext uri="{C183D7F6-B498-43B3-948B-1728B52AA6E4}">
                <adec:decorative xmlns:adec="http://schemas.microsoft.com/office/drawing/2017/decorative" val="1"/>
              </a:ext>
            </a:extLst>
          </p:cNvPr>
          <p:cNvGrpSpPr/>
          <p:nvPr/>
        </p:nvGrpSpPr>
        <p:grpSpPr>
          <a:xfrm>
            <a:off x="6319695" y="1699271"/>
            <a:ext cx="747172" cy="680196"/>
            <a:chOff x="398934" y="4220957"/>
            <a:chExt cx="896426" cy="896552"/>
          </a:xfrm>
        </p:grpSpPr>
        <p:sp>
          <p:nvSpPr>
            <p:cNvPr id="35" name="Freeform 5">
              <a:extLst>
                <a:ext uri="{FF2B5EF4-FFF2-40B4-BE49-F238E27FC236}">
                  <a16:creationId xmlns:a16="http://schemas.microsoft.com/office/drawing/2014/main" id="{2F67901E-B5F0-4099-B877-C83F587DCE4B}"/>
                </a:ext>
              </a:extLst>
            </p:cNvPr>
            <p:cNvSpPr>
              <a:spLocks/>
            </p:cNvSpPr>
            <p:nvPr/>
          </p:nvSpPr>
          <p:spPr bwMode="auto">
            <a:xfrm>
              <a:off x="398934" y="4220957"/>
              <a:ext cx="896426" cy="89655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6" name="Freeform 6">
              <a:extLst>
                <a:ext uri="{FF2B5EF4-FFF2-40B4-BE49-F238E27FC236}">
                  <a16:creationId xmlns:a16="http://schemas.microsoft.com/office/drawing/2014/main" id="{12DD895B-FE3C-496D-8AA4-D276BF8DB741}"/>
                </a:ext>
              </a:extLst>
            </p:cNvPr>
            <p:cNvSpPr>
              <a:spLocks noEditPoints="1"/>
            </p:cNvSpPr>
            <p:nvPr/>
          </p:nvSpPr>
          <p:spPr bwMode="auto">
            <a:xfrm>
              <a:off x="446047" y="4283339"/>
              <a:ext cx="773131" cy="771788"/>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grpSp>
        <p:nvGrpSpPr>
          <p:cNvPr id="37" name="Group 36">
            <a:extLst>
              <a:ext uri="{FF2B5EF4-FFF2-40B4-BE49-F238E27FC236}">
                <a16:creationId xmlns:a16="http://schemas.microsoft.com/office/drawing/2014/main" id="{2606BCE4-BA54-4431-A156-DC3E64CEC4B4}"/>
              </a:ext>
              <a:ext uri="{C183D7F6-B498-43B3-948B-1728B52AA6E4}">
                <adec:decorative xmlns:adec="http://schemas.microsoft.com/office/drawing/2017/decorative" val="1"/>
              </a:ext>
            </a:extLst>
          </p:cNvPr>
          <p:cNvGrpSpPr/>
          <p:nvPr/>
        </p:nvGrpSpPr>
        <p:grpSpPr>
          <a:xfrm>
            <a:off x="6329894" y="3162196"/>
            <a:ext cx="747172" cy="680196"/>
            <a:chOff x="398934" y="4220957"/>
            <a:chExt cx="896426" cy="896552"/>
          </a:xfrm>
        </p:grpSpPr>
        <p:sp>
          <p:nvSpPr>
            <p:cNvPr id="38" name="Freeform 5">
              <a:extLst>
                <a:ext uri="{FF2B5EF4-FFF2-40B4-BE49-F238E27FC236}">
                  <a16:creationId xmlns:a16="http://schemas.microsoft.com/office/drawing/2014/main" id="{31FDC5CA-8FEB-4341-8961-24BA85EAEF0B}"/>
                </a:ext>
              </a:extLst>
            </p:cNvPr>
            <p:cNvSpPr>
              <a:spLocks/>
            </p:cNvSpPr>
            <p:nvPr/>
          </p:nvSpPr>
          <p:spPr bwMode="auto">
            <a:xfrm>
              <a:off x="398934" y="4220957"/>
              <a:ext cx="896426" cy="89655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9" name="Freeform 6">
              <a:extLst>
                <a:ext uri="{FF2B5EF4-FFF2-40B4-BE49-F238E27FC236}">
                  <a16:creationId xmlns:a16="http://schemas.microsoft.com/office/drawing/2014/main" id="{C1173085-41AF-402E-96D9-2E997D07C09E}"/>
                </a:ext>
              </a:extLst>
            </p:cNvPr>
            <p:cNvSpPr>
              <a:spLocks noEditPoints="1"/>
            </p:cNvSpPr>
            <p:nvPr/>
          </p:nvSpPr>
          <p:spPr bwMode="auto">
            <a:xfrm>
              <a:off x="446047" y="4283339"/>
              <a:ext cx="773131" cy="771788"/>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grpSp>
        <p:nvGrpSpPr>
          <p:cNvPr id="40" name="Group 39">
            <a:extLst>
              <a:ext uri="{FF2B5EF4-FFF2-40B4-BE49-F238E27FC236}">
                <a16:creationId xmlns:a16="http://schemas.microsoft.com/office/drawing/2014/main" id="{15E64B0B-E395-4DAF-9E71-66E4B819ED89}"/>
              </a:ext>
              <a:ext uri="{C183D7F6-B498-43B3-948B-1728B52AA6E4}">
                <adec:decorative xmlns:adec="http://schemas.microsoft.com/office/drawing/2017/decorative" val="1"/>
              </a:ext>
            </a:extLst>
          </p:cNvPr>
          <p:cNvGrpSpPr/>
          <p:nvPr/>
        </p:nvGrpSpPr>
        <p:grpSpPr>
          <a:xfrm>
            <a:off x="6290625" y="4637696"/>
            <a:ext cx="747172" cy="680196"/>
            <a:chOff x="398934" y="4220957"/>
            <a:chExt cx="896426" cy="896552"/>
          </a:xfrm>
        </p:grpSpPr>
        <p:sp>
          <p:nvSpPr>
            <p:cNvPr id="41" name="Freeform 5">
              <a:extLst>
                <a:ext uri="{FF2B5EF4-FFF2-40B4-BE49-F238E27FC236}">
                  <a16:creationId xmlns:a16="http://schemas.microsoft.com/office/drawing/2014/main" id="{5F17A71A-DB7F-4986-AD32-867B7C385639}"/>
                </a:ext>
              </a:extLst>
            </p:cNvPr>
            <p:cNvSpPr>
              <a:spLocks/>
            </p:cNvSpPr>
            <p:nvPr/>
          </p:nvSpPr>
          <p:spPr bwMode="auto">
            <a:xfrm>
              <a:off x="398934" y="4220957"/>
              <a:ext cx="896426" cy="89655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2" name="Freeform 6">
              <a:extLst>
                <a:ext uri="{FF2B5EF4-FFF2-40B4-BE49-F238E27FC236}">
                  <a16:creationId xmlns:a16="http://schemas.microsoft.com/office/drawing/2014/main" id="{BD814B02-B2AE-4157-98A3-639D4DF773E5}"/>
                </a:ext>
              </a:extLst>
            </p:cNvPr>
            <p:cNvSpPr>
              <a:spLocks noEditPoints="1"/>
            </p:cNvSpPr>
            <p:nvPr/>
          </p:nvSpPr>
          <p:spPr bwMode="auto">
            <a:xfrm>
              <a:off x="446047" y="4283339"/>
              <a:ext cx="773131" cy="771788"/>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44" name="Picture 43">
            <a:extLst>
              <a:ext uri="{FF2B5EF4-FFF2-40B4-BE49-F238E27FC236}">
                <a16:creationId xmlns:a16="http://schemas.microsoft.com/office/drawing/2014/main" id="{A83CAC6B-909F-40DD-AA7A-923BA1304F6D}"/>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415235" y="1910419"/>
            <a:ext cx="594675" cy="262444"/>
          </a:xfrm>
          <a:prstGeom prst="rect">
            <a:avLst/>
          </a:prstGeom>
        </p:spPr>
      </p:pic>
      <p:pic>
        <p:nvPicPr>
          <p:cNvPr id="48" name="Picture 47">
            <a:extLst>
              <a:ext uri="{FF2B5EF4-FFF2-40B4-BE49-F238E27FC236}">
                <a16:creationId xmlns:a16="http://schemas.microsoft.com/office/drawing/2014/main" id="{9FA4758A-144E-4AE5-85A9-B6AC785DAD1E}"/>
              </a:ext>
              <a:ext uri="{C183D7F6-B498-43B3-948B-1728B52AA6E4}">
                <adec:decorative xmlns:adec="http://schemas.microsoft.com/office/drawing/2017/decorative" val="1"/>
              </a:ext>
            </a:extLst>
          </p:cNvPr>
          <p:cNvPicPr>
            <a:picLocks noChangeAspect="1"/>
          </p:cNvPicPr>
          <p:nvPr/>
        </p:nvPicPr>
        <p:blipFill>
          <a:blip r:embed="rId6">
            <a:duotone>
              <a:prstClr val="black"/>
              <a:schemeClr val="accent4">
                <a:tint val="45000"/>
                <a:satMod val="400000"/>
              </a:schemeClr>
            </a:duotone>
          </a:blip>
          <a:stretch>
            <a:fillRect/>
          </a:stretch>
        </p:blipFill>
        <p:spPr>
          <a:xfrm>
            <a:off x="6428740" y="4808188"/>
            <a:ext cx="423499" cy="355579"/>
          </a:xfrm>
          <a:prstGeom prst="rect">
            <a:avLst/>
          </a:prstGeom>
        </p:spPr>
      </p:pic>
      <p:pic>
        <p:nvPicPr>
          <p:cNvPr id="50" name="Picture 7">
            <a:extLst>
              <a:ext uri="{FF2B5EF4-FFF2-40B4-BE49-F238E27FC236}">
                <a16:creationId xmlns:a16="http://schemas.microsoft.com/office/drawing/2014/main" id="{0A1ABBE9-7CE1-4208-9226-2B9D8AB7F036}"/>
              </a:ext>
              <a:ext uri="{C183D7F6-B498-43B3-948B-1728B52AA6E4}">
                <adec:decorative xmlns:adec="http://schemas.microsoft.com/office/drawing/2017/decorative" val="1"/>
              </a:ext>
            </a:extLst>
          </p:cNvPr>
          <p:cNvPicPr>
            <a:picLocks noChangeAspect="1" noChangeArrowheads="1"/>
          </p:cNvPicPr>
          <p:nvPr/>
        </p:nvPicPr>
        <p:blipFill>
          <a:blip r:embed="rId7" cstate="print">
            <a:duotone>
              <a:prstClr val="black"/>
              <a:schemeClr val="accent4">
                <a:tint val="45000"/>
                <a:satMod val="400000"/>
              </a:schemeClr>
            </a:duotone>
          </a:blip>
          <a:srcRect/>
          <a:stretch>
            <a:fillRect/>
          </a:stretch>
        </p:blipFill>
        <p:spPr bwMode="auto">
          <a:xfrm>
            <a:off x="389016" y="4576765"/>
            <a:ext cx="741320" cy="741127"/>
          </a:xfrm>
          <a:prstGeom prst="rect">
            <a:avLst/>
          </a:prstGeom>
          <a:noFill/>
        </p:spPr>
      </p:pic>
      <p:sp>
        <p:nvSpPr>
          <p:cNvPr id="52" name="Freeform 156">
            <a:extLst>
              <a:ext uri="{FF2B5EF4-FFF2-40B4-BE49-F238E27FC236}">
                <a16:creationId xmlns:a16="http://schemas.microsoft.com/office/drawing/2014/main" id="{CDBBE866-FAF1-4D0E-ADAC-593891A091EB}"/>
              </a:ext>
              <a:ext uri="{C183D7F6-B498-43B3-948B-1728B52AA6E4}">
                <adec:decorative xmlns:adec="http://schemas.microsoft.com/office/drawing/2017/decorative" val="1"/>
              </a:ext>
            </a:extLst>
          </p:cNvPr>
          <p:cNvSpPr>
            <a:spLocks noEditPoints="1"/>
          </p:cNvSpPr>
          <p:nvPr/>
        </p:nvSpPr>
        <p:spPr bwMode="black">
          <a:xfrm>
            <a:off x="6482994" y="3297795"/>
            <a:ext cx="410455" cy="429489"/>
          </a:xfrm>
          <a:custGeom>
            <a:avLst/>
            <a:gdLst>
              <a:gd name="T0" fmla="*/ 1291 w 1453"/>
              <a:gd name="T1" fmla="*/ 807 h 1407"/>
              <a:gd name="T2" fmla="*/ 867 w 1453"/>
              <a:gd name="T3" fmla="*/ 807 h 1407"/>
              <a:gd name="T4" fmla="*/ 1033 w 1453"/>
              <a:gd name="T5" fmla="*/ 1198 h 1407"/>
              <a:gd name="T6" fmla="*/ 1291 w 1453"/>
              <a:gd name="T7" fmla="*/ 807 h 1407"/>
              <a:gd name="T8" fmla="*/ 704 w 1453"/>
              <a:gd name="T9" fmla="*/ 0 h 1407"/>
              <a:gd name="T10" fmla="*/ 1405 w 1453"/>
              <a:gd name="T11" fmla="*/ 651 h 1407"/>
              <a:gd name="T12" fmla="*/ 1453 w 1453"/>
              <a:gd name="T13" fmla="*/ 651 h 1407"/>
              <a:gd name="T14" fmla="*/ 1453 w 1453"/>
              <a:gd name="T15" fmla="*/ 729 h 1407"/>
              <a:gd name="T16" fmla="*/ 953 w 1453"/>
              <a:gd name="T17" fmla="*/ 1407 h 1407"/>
              <a:gd name="T18" fmla="*/ 935 w 1453"/>
              <a:gd name="T19" fmla="*/ 1366 h 1407"/>
              <a:gd name="T20" fmla="*/ 704 w 1453"/>
              <a:gd name="T21" fmla="*/ 1407 h 1407"/>
              <a:gd name="T22" fmla="*/ 0 w 1453"/>
              <a:gd name="T23" fmla="*/ 703 h 1407"/>
              <a:gd name="T24" fmla="*/ 704 w 1453"/>
              <a:gd name="T25" fmla="*/ 0 h 1407"/>
              <a:gd name="T26" fmla="*/ 1249 w 1453"/>
              <a:gd name="T27" fmla="*/ 651 h 1407"/>
              <a:gd name="T28" fmla="*/ 704 w 1453"/>
              <a:gd name="T29" fmla="*/ 156 h 1407"/>
              <a:gd name="T30" fmla="*/ 156 w 1453"/>
              <a:gd name="T31" fmla="*/ 703 h 1407"/>
              <a:gd name="T32" fmla="*/ 704 w 1453"/>
              <a:gd name="T33" fmla="*/ 1251 h 1407"/>
              <a:gd name="T34" fmla="*/ 875 w 1453"/>
              <a:gd name="T35" fmla="*/ 1224 h 1407"/>
              <a:gd name="T36" fmla="*/ 631 w 1453"/>
              <a:gd name="T37" fmla="*/ 651 h 1407"/>
              <a:gd name="T38" fmla="*/ 1249 w 1453"/>
              <a:gd name="T39" fmla="*/ 651 h 1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3" h="1407">
                <a:moveTo>
                  <a:pt x="1291" y="807"/>
                </a:moveTo>
                <a:cubicBezTo>
                  <a:pt x="867" y="807"/>
                  <a:pt x="867" y="807"/>
                  <a:pt x="867" y="807"/>
                </a:cubicBezTo>
                <a:cubicBezTo>
                  <a:pt x="1033" y="1198"/>
                  <a:pt x="1033" y="1198"/>
                  <a:pt x="1033" y="1198"/>
                </a:cubicBezTo>
                <a:cubicBezTo>
                  <a:pt x="1170" y="1114"/>
                  <a:pt x="1268" y="973"/>
                  <a:pt x="1291" y="807"/>
                </a:cubicBezTo>
                <a:close/>
                <a:moveTo>
                  <a:pt x="704" y="0"/>
                </a:moveTo>
                <a:cubicBezTo>
                  <a:pt x="1075" y="0"/>
                  <a:pt x="1379" y="287"/>
                  <a:pt x="1405" y="651"/>
                </a:cubicBezTo>
                <a:cubicBezTo>
                  <a:pt x="1453" y="651"/>
                  <a:pt x="1453" y="651"/>
                  <a:pt x="1453" y="651"/>
                </a:cubicBezTo>
                <a:cubicBezTo>
                  <a:pt x="1453" y="729"/>
                  <a:pt x="1453" y="729"/>
                  <a:pt x="1453" y="729"/>
                </a:cubicBezTo>
                <a:cubicBezTo>
                  <a:pt x="1453" y="1070"/>
                  <a:pt x="1245" y="1283"/>
                  <a:pt x="953" y="1407"/>
                </a:cubicBezTo>
                <a:cubicBezTo>
                  <a:pt x="935" y="1366"/>
                  <a:pt x="935" y="1366"/>
                  <a:pt x="935" y="1366"/>
                </a:cubicBezTo>
                <a:cubicBezTo>
                  <a:pt x="864" y="1392"/>
                  <a:pt x="792" y="1407"/>
                  <a:pt x="704" y="1407"/>
                </a:cubicBezTo>
                <a:cubicBezTo>
                  <a:pt x="315" y="1407"/>
                  <a:pt x="0" y="1092"/>
                  <a:pt x="0" y="703"/>
                </a:cubicBezTo>
                <a:cubicBezTo>
                  <a:pt x="0" y="315"/>
                  <a:pt x="315" y="0"/>
                  <a:pt x="704" y="0"/>
                </a:cubicBezTo>
                <a:close/>
                <a:moveTo>
                  <a:pt x="1249" y="651"/>
                </a:moveTo>
                <a:cubicBezTo>
                  <a:pt x="1223" y="373"/>
                  <a:pt x="989" y="156"/>
                  <a:pt x="704" y="156"/>
                </a:cubicBezTo>
                <a:cubicBezTo>
                  <a:pt x="401" y="156"/>
                  <a:pt x="156" y="401"/>
                  <a:pt x="156" y="703"/>
                </a:cubicBezTo>
                <a:cubicBezTo>
                  <a:pt x="156" y="1006"/>
                  <a:pt x="401" y="1251"/>
                  <a:pt x="704" y="1251"/>
                </a:cubicBezTo>
                <a:cubicBezTo>
                  <a:pt x="763" y="1251"/>
                  <a:pt x="821" y="1242"/>
                  <a:pt x="875" y="1224"/>
                </a:cubicBezTo>
                <a:cubicBezTo>
                  <a:pt x="631" y="651"/>
                  <a:pt x="631" y="651"/>
                  <a:pt x="631" y="651"/>
                </a:cubicBezTo>
                <a:cubicBezTo>
                  <a:pt x="1249" y="651"/>
                  <a:pt x="1249" y="651"/>
                  <a:pt x="1249" y="651"/>
                </a:cubicBezTo>
                <a:close/>
              </a:path>
            </a:pathLst>
          </a:custGeom>
          <a:solidFill>
            <a:schemeClr val="tx1"/>
          </a:solidFill>
          <a:ln>
            <a:noFill/>
          </a:ln>
        </p:spPr>
        <p:txBody>
          <a:bodyPr vert="horz" wrap="square" lIns="109740" tIns="54871" rIns="109740" bIns="54871" numCol="1" anchor="t" anchorCtr="0" compatLnSpc="1">
            <a:prstTxWarp prst="textNoShape">
              <a:avLst/>
            </a:prstTxWarp>
          </a:bodyPr>
          <a:lstStyle/>
          <a:p>
            <a:endParaRPr lang="en-US" sz="1400" dirty="0">
              <a:solidFill>
                <a:srgbClr val="595959"/>
              </a:solidFill>
            </a:endParaRPr>
          </a:p>
        </p:txBody>
      </p:sp>
    </p:spTree>
    <p:extLst>
      <p:ext uri="{BB962C8B-B14F-4D97-AF65-F5344CB8AC3E}">
        <p14:creationId xmlns:p14="http://schemas.microsoft.com/office/powerpoint/2010/main" val="64191625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When to use subscriptions - example</a:t>
            </a:r>
          </a:p>
        </p:txBody>
      </p:sp>
      <p:sp>
        <p:nvSpPr>
          <p:cNvPr id="3" name="Text Placeholder 1">
            <a:extLst>
              <a:ext uri="{FF2B5EF4-FFF2-40B4-BE49-F238E27FC236}">
                <a16:creationId xmlns:a16="http://schemas.microsoft.com/office/drawing/2014/main" id="{34861A50-7346-4C35-A783-14E7AD632155}"/>
              </a:ext>
            </a:extLst>
          </p:cNvPr>
          <p:cNvSpPr txBox="1">
            <a:spLocks/>
          </p:cNvSpPr>
          <p:nvPr/>
        </p:nvSpPr>
        <p:spPr>
          <a:xfrm>
            <a:off x="268366" y="1678997"/>
            <a:ext cx="5215232" cy="4199900"/>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spcBef>
                <a:spcPts val="1200"/>
              </a:spcBef>
              <a:buFont typeface="Arial" panose="020B0604020202020204" pitchFamily="34" charset="0"/>
              <a:buChar char="•"/>
            </a:pPr>
            <a:r>
              <a:rPr lang="en-US" sz="2000" dirty="0">
                <a:solidFill>
                  <a:schemeClr val="tx1"/>
                </a:solidFill>
                <a:latin typeface="+mn-lt"/>
              </a:rPr>
              <a:t>Secure workloads that require additional policies and role-based access control to achieve compliance</a:t>
            </a:r>
          </a:p>
          <a:p>
            <a:pPr marL="342900" indent="-342900">
              <a:spcBef>
                <a:spcPts val="1200"/>
              </a:spcBef>
              <a:buFont typeface="Arial" panose="020B0604020202020204" pitchFamily="34" charset="0"/>
              <a:buChar char="•"/>
            </a:pPr>
            <a:r>
              <a:rPr lang="en-US" sz="2000" dirty="0">
                <a:solidFill>
                  <a:schemeClr val="tx1"/>
                </a:solidFill>
                <a:latin typeface="+mn-lt"/>
              </a:rPr>
              <a:t>Specialized workloads and the need to scale outside the subscription limits</a:t>
            </a:r>
          </a:p>
          <a:p>
            <a:pPr marL="342900" indent="-342900">
              <a:spcBef>
                <a:spcPts val="1200"/>
              </a:spcBef>
              <a:buFont typeface="Arial" panose="020B0604020202020204" pitchFamily="34" charset="0"/>
              <a:buChar char="•"/>
            </a:pPr>
            <a:r>
              <a:rPr lang="en-US" sz="2000" dirty="0">
                <a:solidFill>
                  <a:schemeClr val="tx1"/>
                </a:solidFill>
                <a:latin typeface="+mn-lt"/>
              </a:rPr>
              <a:t>Manage and track costs for your organizational structure</a:t>
            </a:r>
          </a:p>
          <a:p>
            <a:pPr marL="342900" indent="-342900">
              <a:spcBef>
                <a:spcPts val="1200"/>
              </a:spcBef>
              <a:buFont typeface="Arial" panose="020B0604020202020204" pitchFamily="34" charset="0"/>
              <a:buChar char="•"/>
            </a:pPr>
            <a:r>
              <a:rPr lang="en-US" sz="2000" dirty="0">
                <a:solidFill>
                  <a:schemeClr val="tx1"/>
                </a:solidFill>
                <a:latin typeface="+mn-lt"/>
              </a:rPr>
              <a:t>Identify different environments such as development, test, and production that are often isolated from a management perspective</a:t>
            </a:r>
          </a:p>
        </p:txBody>
      </p:sp>
      <p:grpSp>
        <p:nvGrpSpPr>
          <p:cNvPr id="7" name="Group 6" descr="Management groups for Tailwinds, Corporate, and IT. ">
            <a:extLst>
              <a:ext uri="{FF2B5EF4-FFF2-40B4-BE49-F238E27FC236}">
                <a16:creationId xmlns:a16="http://schemas.microsoft.com/office/drawing/2014/main" id="{7F65C635-339C-4175-99AB-6B668E5D2B34}"/>
              </a:ext>
            </a:extLst>
          </p:cNvPr>
          <p:cNvGrpSpPr/>
          <p:nvPr/>
        </p:nvGrpSpPr>
        <p:grpSpPr>
          <a:xfrm>
            <a:off x="5649620" y="1740666"/>
            <a:ext cx="6110289" cy="4138779"/>
            <a:chOff x="2268376" y="1430972"/>
            <a:chExt cx="9309087" cy="4767174"/>
          </a:xfrm>
        </p:grpSpPr>
        <p:sp>
          <p:nvSpPr>
            <p:cNvPr id="8" name="TextBox 7">
              <a:extLst>
                <a:ext uri="{FF2B5EF4-FFF2-40B4-BE49-F238E27FC236}">
                  <a16:creationId xmlns:a16="http://schemas.microsoft.com/office/drawing/2014/main" id="{313A147E-6AFA-4D03-B70A-2245666B56CB}"/>
                </a:ext>
              </a:extLst>
            </p:cNvPr>
            <p:cNvSpPr txBox="1"/>
            <p:nvPr/>
          </p:nvSpPr>
          <p:spPr>
            <a:xfrm>
              <a:off x="7057551" y="4506312"/>
              <a:ext cx="2062755" cy="517065"/>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Production</a:t>
              </a:r>
            </a:p>
          </p:txBody>
        </p:sp>
        <p:sp>
          <p:nvSpPr>
            <p:cNvPr id="9" name="TextBox 8">
              <a:extLst>
                <a:ext uri="{FF2B5EF4-FFF2-40B4-BE49-F238E27FC236}">
                  <a16:creationId xmlns:a16="http://schemas.microsoft.com/office/drawing/2014/main" id="{AEA8BF09-234D-4414-8FB6-6D69040AEC1C}"/>
                </a:ext>
              </a:extLst>
            </p:cNvPr>
            <p:cNvSpPr txBox="1"/>
            <p:nvPr/>
          </p:nvSpPr>
          <p:spPr>
            <a:xfrm>
              <a:off x="5071564" y="1430972"/>
              <a:ext cx="3076126" cy="692463"/>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Tenant root group</a:t>
              </a:r>
            </a:p>
          </p:txBody>
        </p:sp>
        <p:sp>
          <p:nvSpPr>
            <p:cNvPr id="10" name="TextBox 9">
              <a:extLst>
                <a:ext uri="{FF2B5EF4-FFF2-40B4-BE49-F238E27FC236}">
                  <a16:creationId xmlns:a16="http://schemas.microsoft.com/office/drawing/2014/main" id="{16C68AD7-4456-4C89-8705-3E70F23FEBC3}"/>
                </a:ext>
              </a:extLst>
            </p:cNvPr>
            <p:cNvSpPr txBox="1"/>
            <p:nvPr/>
          </p:nvSpPr>
          <p:spPr>
            <a:xfrm>
              <a:off x="5222624" y="2378584"/>
              <a:ext cx="2772907" cy="517065"/>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Tailwinds</a:t>
              </a:r>
            </a:p>
          </p:txBody>
        </p:sp>
        <p:pic>
          <p:nvPicPr>
            <p:cNvPr id="11" name="Graphic 10">
              <a:extLst>
                <a:ext uri="{FF2B5EF4-FFF2-40B4-BE49-F238E27FC236}">
                  <a16:creationId xmlns:a16="http://schemas.microsoft.com/office/drawing/2014/main" id="{C6902647-416C-4CDD-BA0D-B4C2148183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648" y="2489610"/>
              <a:ext cx="352886" cy="352886"/>
            </a:xfrm>
            <a:prstGeom prst="rect">
              <a:avLst/>
            </a:prstGeom>
          </p:spPr>
        </p:pic>
        <p:sp>
          <p:nvSpPr>
            <p:cNvPr id="12" name="TextBox 11">
              <a:extLst>
                <a:ext uri="{FF2B5EF4-FFF2-40B4-BE49-F238E27FC236}">
                  <a16:creationId xmlns:a16="http://schemas.microsoft.com/office/drawing/2014/main" id="{BBC2AC37-67F0-448D-A8D2-DD7F44DA2812}"/>
                </a:ext>
              </a:extLst>
            </p:cNvPr>
            <p:cNvSpPr txBox="1"/>
            <p:nvPr/>
          </p:nvSpPr>
          <p:spPr>
            <a:xfrm>
              <a:off x="3308866" y="3459253"/>
              <a:ext cx="2062755" cy="692463"/>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Corporate</a:t>
              </a:r>
            </a:p>
          </p:txBody>
        </p:sp>
        <p:sp>
          <p:nvSpPr>
            <p:cNvPr id="13" name="TextBox 12">
              <a:extLst>
                <a:ext uri="{FF2B5EF4-FFF2-40B4-BE49-F238E27FC236}">
                  <a16:creationId xmlns:a16="http://schemas.microsoft.com/office/drawing/2014/main" id="{06E58030-00E4-47F1-833E-9A37E28A8EE6}"/>
                </a:ext>
              </a:extLst>
            </p:cNvPr>
            <p:cNvSpPr txBox="1"/>
            <p:nvPr/>
          </p:nvSpPr>
          <p:spPr>
            <a:xfrm>
              <a:off x="8298753" y="3483905"/>
              <a:ext cx="1668465" cy="517065"/>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IT</a:t>
              </a:r>
            </a:p>
          </p:txBody>
        </p:sp>
        <p:pic>
          <p:nvPicPr>
            <p:cNvPr id="14" name="Graphic 13">
              <a:extLst>
                <a:ext uri="{FF2B5EF4-FFF2-40B4-BE49-F238E27FC236}">
                  <a16:creationId xmlns:a16="http://schemas.microsoft.com/office/drawing/2014/main" id="{56ACE438-F6EC-4D30-9153-672685A9E2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27154" y="3450152"/>
              <a:ext cx="352886" cy="352886"/>
            </a:xfrm>
            <a:prstGeom prst="rect">
              <a:avLst/>
            </a:prstGeom>
          </p:spPr>
        </p:pic>
        <p:pic>
          <p:nvPicPr>
            <p:cNvPr id="15" name="Graphic 14">
              <a:extLst>
                <a:ext uri="{FF2B5EF4-FFF2-40B4-BE49-F238E27FC236}">
                  <a16:creationId xmlns:a16="http://schemas.microsoft.com/office/drawing/2014/main" id="{E87F0C91-9784-4F98-84BE-F5396402A1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14332" y="3483905"/>
              <a:ext cx="352886" cy="352886"/>
            </a:xfrm>
            <a:prstGeom prst="rect">
              <a:avLst/>
            </a:prstGeom>
          </p:spPr>
        </p:pic>
        <p:sp>
          <p:nvSpPr>
            <p:cNvPr id="16" name="TextBox 15">
              <a:extLst>
                <a:ext uri="{FF2B5EF4-FFF2-40B4-BE49-F238E27FC236}">
                  <a16:creationId xmlns:a16="http://schemas.microsoft.com/office/drawing/2014/main" id="{D49D03AA-341A-44D0-9614-01F0961B2513}"/>
                </a:ext>
              </a:extLst>
            </p:cNvPr>
            <p:cNvSpPr txBox="1"/>
            <p:nvPr/>
          </p:nvSpPr>
          <p:spPr>
            <a:xfrm>
              <a:off x="9347477" y="4531740"/>
              <a:ext cx="2062755" cy="517065"/>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R&amp;D</a:t>
              </a:r>
            </a:p>
          </p:txBody>
        </p:sp>
        <p:pic>
          <p:nvPicPr>
            <p:cNvPr id="17" name="Graphic 16">
              <a:extLst>
                <a:ext uri="{FF2B5EF4-FFF2-40B4-BE49-F238E27FC236}">
                  <a16:creationId xmlns:a16="http://schemas.microsoft.com/office/drawing/2014/main" id="{7BAA173D-0D8A-46F0-B04B-3DF206CF75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78346" y="4509430"/>
              <a:ext cx="352886" cy="352886"/>
            </a:xfrm>
            <a:prstGeom prst="rect">
              <a:avLst/>
            </a:prstGeom>
          </p:spPr>
        </p:pic>
        <p:cxnSp>
          <p:nvCxnSpPr>
            <p:cNvPr id="18" name="Connector: Elbow 17">
              <a:extLst>
                <a:ext uri="{FF2B5EF4-FFF2-40B4-BE49-F238E27FC236}">
                  <a16:creationId xmlns:a16="http://schemas.microsoft.com/office/drawing/2014/main" id="{59826595-DA72-4405-9302-6B1B5DF3437C}"/>
                </a:ext>
              </a:extLst>
            </p:cNvPr>
            <p:cNvCxnSpPr>
              <a:cxnSpLocks/>
              <a:stCxn id="9" idx="2"/>
              <a:endCxn id="10" idx="0"/>
            </p:cNvCxnSpPr>
            <p:nvPr/>
          </p:nvCxnSpPr>
          <p:spPr>
            <a:xfrm rot="5400000">
              <a:off x="6481780" y="2250735"/>
              <a:ext cx="255149" cy="550"/>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BF415BD8-8393-4A88-9948-FD1D08BC9440}"/>
                </a:ext>
              </a:extLst>
            </p:cNvPr>
            <p:cNvCxnSpPr>
              <a:cxnSpLocks/>
              <a:stCxn id="10" idx="2"/>
              <a:endCxn id="12" idx="0"/>
            </p:cNvCxnSpPr>
            <p:nvPr/>
          </p:nvCxnSpPr>
          <p:spPr>
            <a:xfrm rot="5400000">
              <a:off x="5192861" y="2043034"/>
              <a:ext cx="563603" cy="2268834"/>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0DBFB929-A790-4249-82C5-DFF40065CE3A}"/>
                </a:ext>
              </a:extLst>
            </p:cNvPr>
            <p:cNvCxnSpPr>
              <a:cxnSpLocks/>
              <a:stCxn id="10" idx="2"/>
              <a:endCxn id="13" idx="0"/>
            </p:cNvCxnSpPr>
            <p:nvPr/>
          </p:nvCxnSpPr>
          <p:spPr>
            <a:xfrm rot="16200000" flipH="1">
              <a:off x="7576904" y="1927823"/>
              <a:ext cx="588256" cy="2523908"/>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27CAF922-9C50-40FC-B585-FED1A070E663}"/>
                </a:ext>
              </a:extLst>
            </p:cNvPr>
            <p:cNvCxnSpPr>
              <a:cxnSpLocks/>
              <a:stCxn id="13" idx="2"/>
              <a:endCxn id="16" idx="0"/>
            </p:cNvCxnSpPr>
            <p:nvPr/>
          </p:nvCxnSpPr>
          <p:spPr>
            <a:xfrm rot="16200000" flipH="1">
              <a:off x="9490535" y="3643420"/>
              <a:ext cx="530770" cy="124586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5BFADE66-7650-47E1-9055-65DC37240281}"/>
                </a:ext>
              </a:extLst>
            </p:cNvPr>
            <p:cNvCxnSpPr>
              <a:cxnSpLocks/>
              <a:stCxn id="13" idx="2"/>
              <a:endCxn id="8" idx="0"/>
            </p:cNvCxnSpPr>
            <p:nvPr/>
          </p:nvCxnSpPr>
          <p:spPr>
            <a:xfrm rot="5400000">
              <a:off x="8358287" y="3731613"/>
              <a:ext cx="505342" cy="1044057"/>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44958FB-D396-4E0C-AED5-90C819F9B06A}"/>
                </a:ext>
              </a:extLst>
            </p:cNvPr>
            <p:cNvSpPr txBox="1"/>
            <p:nvPr/>
          </p:nvSpPr>
          <p:spPr>
            <a:xfrm>
              <a:off x="4590202" y="4509636"/>
              <a:ext cx="2062755" cy="517065"/>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Legal</a:t>
              </a:r>
            </a:p>
          </p:txBody>
        </p:sp>
        <p:cxnSp>
          <p:nvCxnSpPr>
            <p:cNvPr id="25" name="Connector: Elbow 24">
              <a:extLst>
                <a:ext uri="{FF2B5EF4-FFF2-40B4-BE49-F238E27FC236}">
                  <a16:creationId xmlns:a16="http://schemas.microsoft.com/office/drawing/2014/main" id="{31F9103E-84F2-4229-AA0D-BCFDCCCD2B5C}"/>
                </a:ext>
              </a:extLst>
            </p:cNvPr>
            <p:cNvCxnSpPr>
              <a:cxnSpLocks/>
              <a:stCxn id="12" idx="2"/>
              <a:endCxn id="24" idx="0"/>
            </p:cNvCxnSpPr>
            <p:nvPr/>
          </p:nvCxnSpPr>
          <p:spPr>
            <a:xfrm rot="16200000" flipH="1">
              <a:off x="4801952" y="3690008"/>
              <a:ext cx="357919" cy="1281336"/>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C6AFAF7-F7FF-46F5-BE35-E093215AB260}"/>
                </a:ext>
              </a:extLst>
            </p:cNvPr>
            <p:cNvSpPr txBox="1"/>
            <p:nvPr/>
          </p:nvSpPr>
          <p:spPr>
            <a:xfrm>
              <a:off x="2268376" y="4509009"/>
              <a:ext cx="2062755" cy="517065"/>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HR</a:t>
              </a:r>
            </a:p>
          </p:txBody>
        </p:sp>
        <p:cxnSp>
          <p:nvCxnSpPr>
            <p:cNvPr id="27" name="Connector: Elbow 26">
              <a:extLst>
                <a:ext uri="{FF2B5EF4-FFF2-40B4-BE49-F238E27FC236}">
                  <a16:creationId xmlns:a16="http://schemas.microsoft.com/office/drawing/2014/main" id="{E3CC94C3-7294-4BAA-BC09-71507911DBB8}"/>
                </a:ext>
              </a:extLst>
            </p:cNvPr>
            <p:cNvCxnSpPr>
              <a:cxnSpLocks/>
              <a:stCxn id="12" idx="2"/>
              <a:endCxn id="26" idx="0"/>
            </p:cNvCxnSpPr>
            <p:nvPr/>
          </p:nvCxnSpPr>
          <p:spPr>
            <a:xfrm rot="5400000">
              <a:off x="3641353" y="3810117"/>
              <a:ext cx="357293" cy="1040490"/>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8" name="Graphic 27">
              <a:extLst>
                <a:ext uri="{FF2B5EF4-FFF2-40B4-BE49-F238E27FC236}">
                  <a16:creationId xmlns:a16="http://schemas.microsoft.com/office/drawing/2014/main" id="{38D1FE5A-EADC-4A09-B8C8-541CCA5F9C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79964" y="4545715"/>
              <a:ext cx="372326" cy="372326"/>
            </a:xfrm>
            <a:prstGeom prst="rect">
              <a:avLst/>
            </a:prstGeom>
          </p:spPr>
        </p:pic>
        <p:sp>
          <p:nvSpPr>
            <p:cNvPr id="29" name="TextBox 28">
              <a:extLst>
                <a:ext uri="{FF2B5EF4-FFF2-40B4-BE49-F238E27FC236}">
                  <a16:creationId xmlns:a16="http://schemas.microsoft.com/office/drawing/2014/main" id="{9D49F085-9505-4241-9933-82A644110CF2}"/>
                </a:ext>
              </a:extLst>
            </p:cNvPr>
            <p:cNvSpPr txBox="1"/>
            <p:nvPr/>
          </p:nvSpPr>
          <p:spPr>
            <a:xfrm>
              <a:off x="7060706" y="5681081"/>
              <a:ext cx="2062755" cy="517065"/>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App2</a:t>
              </a:r>
            </a:p>
          </p:txBody>
        </p:sp>
        <p:sp>
          <p:nvSpPr>
            <p:cNvPr id="31" name="TextBox 30">
              <a:extLst>
                <a:ext uri="{FF2B5EF4-FFF2-40B4-BE49-F238E27FC236}">
                  <a16:creationId xmlns:a16="http://schemas.microsoft.com/office/drawing/2014/main" id="{E668A789-0DDA-4D3A-9A8C-AFFC6A5F424F}"/>
                </a:ext>
              </a:extLst>
            </p:cNvPr>
            <p:cNvSpPr txBox="1"/>
            <p:nvPr/>
          </p:nvSpPr>
          <p:spPr>
            <a:xfrm>
              <a:off x="4580834" y="5680454"/>
              <a:ext cx="2062755" cy="517065"/>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App1</a:t>
              </a:r>
            </a:p>
          </p:txBody>
        </p:sp>
        <p:pic>
          <p:nvPicPr>
            <p:cNvPr id="32" name="Graphic 31">
              <a:extLst>
                <a:ext uri="{FF2B5EF4-FFF2-40B4-BE49-F238E27FC236}">
                  <a16:creationId xmlns:a16="http://schemas.microsoft.com/office/drawing/2014/main" id="{61961E8E-2FFB-41B9-BF2B-419AAC96FD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46251" y="5680454"/>
              <a:ext cx="372326" cy="372326"/>
            </a:xfrm>
            <a:prstGeom prst="rect">
              <a:avLst/>
            </a:prstGeom>
          </p:spPr>
        </p:pic>
        <p:pic>
          <p:nvPicPr>
            <p:cNvPr id="33" name="Graphic 32">
              <a:extLst>
                <a:ext uri="{FF2B5EF4-FFF2-40B4-BE49-F238E27FC236}">
                  <a16:creationId xmlns:a16="http://schemas.microsoft.com/office/drawing/2014/main" id="{61B12B52-93A7-4841-9D6C-C99A6927E5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79205" y="5694232"/>
              <a:ext cx="372326" cy="372326"/>
            </a:xfrm>
            <a:prstGeom prst="rect">
              <a:avLst/>
            </a:prstGeom>
          </p:spPr>
        </p:pic>
        <p:pic>
          <p:nvPicPr>
            <p:cNvPr id="34" name="Graphic 33">
              <a:extLst>
                <a:ext uri="{FF2B5EF4-FFF2-40B4-BE49-F238E27FC236}">
                  <a16:creationId xmlns:a16="http://schemas.microsoft.com/office/drawing/2014/main" id="{7FB6172A-011A-4866-A356-3EC82BCAF23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26175" y="4499710"/>
              <a:ext cx="372326" cy="372326"/>
            </a:xfrm>
            <a:prstGeom prst="rect">
              <a:avLst/>
            </a:prstGeom>
          </p:spPr>
        </p:pic>
        <p:pic>
          <p:nvPicPr>
            <p:cNvPr id="35" name="Graphic 34">
              <a:extLst>
                <a:ext uri="{FF2B5EF4-FFF2-40B4-BE49-F238E27FC236}">
                  <a16:creationId xmlns:a16="http://schemas.microsoft.com/office/drawing/2014/main" id="{1B87618D-DA76-49DC-BAD6-7E46DB6F92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71311" y="4531740"/>
              <a:ext cx="372326" cy="372326"/>
            </a:xfrm>
            <a:prstGeom prst="rect">
              <a:avLst/>
            </a:prstGeom>
          </p:spPr>
        </p:pic>
        <p:sp>
          <p:nvSpPr>
            <p:cNvPr id="36" name="TextBox 35">
              <a:extLst>
                <a:ext uri="{FF2B5EF4-FFF2-40B4-BE49-F238E27FC236}">
                  <a16:creationId xmlns:a16="http://schemas.microsoft.com/office/drawing/2014/main" id="{C8B31931-181A-49AC-AC96-DB7287AF0138}"/>
                </a:ext>
              </a:extLst>
            </p:cNvPr>
            <p:cNvSpPr txBox="1"/>
            <p:nvPr/>
          </p:nvSpPr>
          <p:spPr>
            <a:xfrm>
              <a:off x="9514708" y="5680454"/>
              <a:ext cx="2062755" cy="517065"/>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Shared</a:t>
              </a:r>
            </a:p>
          </p:txBody>
        </p:sp>
        <p:pic>
          <p:nvPicPr>
            <p:cNvPr id="37" name="Graphic 36">
              <a:extLst>
                <a:ext uri="{FF2B5EF4-FFF2-40B4-BE49-F238E27FC236}">
                  <a16:creationId xmlns:a16="http://schemas.microsoft.com/office/drawing/2014/main" id="{3113C4D3-086A-475B-B055-8D09C9025AD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33207" y="5693605"/>
              <a:ext cx="372326" cy="372326"/>
            </a:xfrm>
            <a:prstGeom prst="rect">
              <a:avLst/>
            </a:prstGeom>
          </p:spPr>
        </p:pic>
        <p:cxnSp>
          <p:nvCxnSpPr>
            <p:cNvPr id="38" name="Connector: Elbow 37">
              <a:extLst>
                <a:ext uri="{FF2B5EF4-FFF2-40B4-BE49-F238E27FC236}">
                  <a16:creationId xmlns:a16="http://schemas.microsoft.com/office/drawing/2014/main" id="{86AC971C-DC27-452B-8180-2BEEF1E5AA1A}"/>
                </a:ext>
              </a:extLst>
            </p:cNvPr>
            <p:cNvCxnSpPr>
              <a:cxnSpLocks/>
              <a:stCxn id="8" idx="2"/>
              <a:endCxn id="36" idx="0"/>
            </p:cNvCxnSpPr>
            <p:nvPr/>
          </p:nvCxnSpPr>
          <p:spPr>
            <a:xfrm rot="16200000" flipH="1">
              <a:off x="8988969" y="4123336"/>
              <a:ext cx="657077" cy="2457157"/>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1408A9D6-9233-4DEC-8924-60441428FCF8}"/>
                </a:ext>
              </a:extLst>
            </p:cNvPr>
            <p:cNvCxnSpPr>
              <a:cxnSpLocks/>
              <a:stCxn id="8" idx="2"/>
              <a:endCxn id="29" idx="0"/>
            </p:cNvCxnSpPr>
            <p:nvPr/>
          </p:nvCxnSpPr>
          <p:spPr>
            <a:xfrm rot="16200000" flipH="1">
              <a:off x="7761654" y="5350651"/>
              <a:ext cx="657704" cy="3155"/>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DD1D6011-4AFB-4EBD-8F6F-93ADEF44C251}"/>
                </a:ext>
              </a:extLst>
            </p:cNvPr>
            <p:cNvCxnSpPr>
              <a:cxnSpLocks/>
              <a:stCxn id="8" idx="2"/>
              <a:endCxn id="31" idx="0"/>
            </p:cNvCxnSpPr>
            <p:nvPr/>
          </p:nvCxnSpPr>
          <p:spPr>
            <a:xfrm rot="5400000">
              <a:off x="6522033" y="4113557"/>
              <a:ext cx="657077" cy="2476717"/>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937143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B4B1E8-1A36-448C-96CC-D152A30F3B7A}"/>
              </a:ext>
            </a:extLst>
          </p:cNvPr>
          <p:cNvSpPr>
            <a:spLocks noGrp="1"/>
          </p:cNvSpPr>
          <p:nvPr>
            <p:ph type="title"/>
          </p:nvPr>
        </p:nvSpPr>
        <p:spPr/>
        <p:txBody>
          <a:bodyPr/>
          <a:lstStyle/>
          <a:p>
            <a:r>
              <a:rPr lang="en-US" dirty="0"/>
              <a:t>Design for resource groups</a:t>
            </a:r>
          </a:p>
        </p:txBody>
      </p:sp>
    </p:spTree>
    <p:extLst>
      <p:ext uri="{BB962C8B-B14F-4D97-AF65-F5344CB8AC3E}">
        <p14:creationId xmlns:p14="http://schemas.microsoft.com/office/powerpoint/2010/main" val="362006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87905-0C54-4D2D-80D9-6F13A72C6E53}"/>
              </a:ext>
            </a:extLst>
          </p:cNvPr>
          <p:cNvSpPr>
            <a:spLocks noGrp="1"/>
          </p:cNvSpPr>
          <p:nvPr>
            <p:ph type="title"/>
          </p:nvPr>
        </p:nvSpPr>
        <p:spPr>
          <a:xfrm>
            <a:off x="418643" y="440494"/>
            <a:ext cx="11341268" cy="642840"/>
          </a:xfrm>
        </p:spPr>
        <p:txBody>
          <a:bodyPr/>
          <a:lstStyle/>
          <a:p>
            <a:r>
              <a:rPr lang="en-US" dirty="0"/>
              <a:t>Plan your resource groups</a:t>
            </a:r>
          </a:p>
        </p:txBody>
      </p:sp>
      <p:sp>
        <p:nvSpPr>
          <p:cNvPr id="44" name="Text Placeholder 43">
            <a:extLst>
              <a:ext uri="{FF2B5EF4-FFF2-40B4-BE49-F238E27FC236}">
                <a16:creationId xmlns:a16="http://schemas.microsoft.com/office/drawing/2014/main" id="{CEA08D25-2D98-4EA2-B6C6-9D8E695150F1}"/>
              </a:ext>
            </a:extLst>
          </p:cNvPr>
          <p:cNvSpPr>
            <a:spLocks noGrp="1"/>
          </p:cNvSpPr>
          <p:nvPr>
            <p:ph type="body" sz="quarter" idx="10"/>
          </p:nvPr>
        </p:nvSpPr>
        <p:spPr>
          <a:xfrm>
            <a:off x="418643" y="973251"/>
            <a:ext cx="11341268" cy="430887"/>
          </a:xfrm>
        </p:spPr>
        <p:txBody>
          <a:bodyPr/>
          <a:lstStyle/>
          <a:p>
            <a:r>
              <a:rPr lang="en-US" dirty="0"/>
              <a:t>A resource group is a container that holds related resources for an Azure solution.</a:t>
            </a:r>
          </a:p>
        </p:txBody>
      </p:sp>
      <p:grpSp>
        <p:nvGrpSpPr>
          <p:cNvPr id="6" name="Group 5" descr="Single resource group with different resources. ">
            <a:extLst>
              <a:ext uri="{FF2B5EF4-FFF2-40B4-BE49-F238E27FC236}">
                <a16:creationId xmlns:a16="http://schemas.microsoft.com/office/drawing/2014/main" id="{E9E459F6-52DE-9971-25EC-945C8BF4DA5E}"/>
              </a:ext>
            </a:extLst>
          </p:cNvPr>
          <p:cNvGrpSpPr/>
          <p:nvPr/>
        </p:nvGrpSpPr>
        <p:grpSpPr>
          <a:xfrm>
            <a:off x="1332906" y="1579108"/>
            <a:ext cx="3379244" cy="2557724"/>
            <a:chOff x="1332906" y="1579108"/>
            <a:chExt cx="3379244" cy="2557724"/>
          </a:xfrm>
        </p:grpSpPr>
        <p:sp>
          <p:nvSpPr>
            <p:cNvPr id="101" name="Rectangle 100">
              <a:extLst>
                <a:ext uri="{FF2B5EF4-FFF2-40B4-BE49-F238E27FC236}">
                  <a16:creationId xmlns:a16="http://schemas.microsoft.com/office/drawing/2014/main" id="{F1D0F710-FD1D-485C-9A12-F996537CC562}"/>
                </a:ext>
              </a:extLst>
            </p:cNvPr>
            <p:cNvSpPr/>
            <p:nvPr/>
          </p:nvSpPr>
          <p:spPr bwMode="auto">
            <a:xfrm>
              <a:off x="1332906" y="1913171"/>
              <a:ext cx="3379244" cy="2223661"/>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2" name="Rectangle 71">
              <a:extLst>
                <a:ext uri="{FF2B5EF4-FFF2-40B4-BE49-F238E27FC236}">
                  <a16:creationId xmlns:a16="http://schemas.microsoft.com/office/drawing/2014/main" id="{76330D7E-BD26-4B4F-90EF-A5432B4C9E79}"/>
                </a:ext>
              </a:extLst>
            </p:cNvPr>
            <p:cNvSpPr/>
            <p:nvPr/>
          </p:nvSpPr>
          <p:spPr bwMode="auto">
            <a:xfrm>
              <a:off x="1664413" y="2138448"/>
              <a:ext cx="2661365" cy="132536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5" name="Graphic 24">
              <a:extLst>
                <a:ext uri="{FF2B5EF4-FFF2-40B4-BE49-F238E27FC236}">
                  <a16:creationId xmlns:a16="http://schemas.microsoft.com/office/drawing/2014/main" id="{E9BB2DCC-B9C3-4196-9741-3D419C7FB1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63835" y="2271730"/>
              <a:ext cx="511447" cy="511447"/>
            </a:xfrm>
            <a:prstGeom prst="rect">
              <a:avLst/>
            </a:prstGeom>
          </p:spPr>
        </p:pic>
        <p:pic>
          <p:nvPicPr>
            <p:cNvPr id="45" name="Graphic 44">
              <a:extLst>
                <a:ext uri="{FF2B5EF4-FFF2-40B4-BE49-F238E27FC236}">
                  <a16:creationId xmlns:a16="http://schemas.microsoft.com/office/drawing/2014/main" id="{97741E89-A45C-45A0-B455-6F1F38AF03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02200" y="2195421"/>
              <a:ext cx="607155" cy="607155"/>
            </a:xfrm>
            <a:prstGeom prst="rect">
              <a:avLst/>
            </a:prstGeom>
          </p:spPr>
        </p:pic>
        <p:pic>
          <p:nvPicPr>
            <p:cNvPr id="47" name="Graphic 46">
              <a:extLst>
                <a:ext uri="{FF2B5EF4-FFF2-40B4-BE49-F238E27FC236}">
                  <a16:creationId xmlns:a16="http://schemas.microsoft.com/office/drawing/2014/main" id="{574D064E-552D-473E-A34E-80A883601B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87158" y="2996143"/>
              <a:ext cx="418716" cy="418716"/>
            </a:xfrm>
            <a:prstGeom prst="rect">
              <a:avLst/>
            </a:prstGeom>
          </p:spPr>
        </p:pic>
        <p:pic>
          <p:nvPicPr>
            <p:cNvPr id="49" name="Graphic 48">
              <a:extLst>
                <a:ext uri="{FF2B5EF4-FFF2-40B4-BE49-F238E27FC236}">
                  <a16:creationId xmlns:a16="http://schemas.microsoft.com/office/drawing/2014/main" id="{164603BA-C4E8-4A2E-AE04-9E2C2B1F651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02196" y="3616760"/>
              <a:ext cx="287306" cy="380016"/>
            </a:xfrm>
            <a:prstGeom prst="rect">
              <a:avLst/>
            </a:prstGeom>
          </p:spPr>
        </p:pic>
        <p:pic>
          <p:nvPicPr>
            <p:cNvPr id="51" name="Graphic 50">
              <a:extLst>
                <a:ext uri="{FF2B5EF4-FFF2-40B4-BE49-F238E27FC236}">
                  <a16:creationId xmlns:a16="http://schemas.microsoft.com/office/drawing/2014/main" id="{D0F7D954-0162-4015-99FC-384DD05F76A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57841" y="2246681"/>
              <a:ext cx="511447" cy="511447"/>
            </a:xfrm>
            <a:prstGeom prst="rect">
              <a:avLst/>
            </a:prstGeom>
          </p:spPr>
        </p:pic>
        <p:sp>
          <p:nvSpPr>
            <p:cNvPr id="59" name="TextBox 58">
              <a:extLst>
                <a:ext uri="{FF2B5EF4-FFF2-40B4-BE49-F238E27FC236}">
                  <a16:creationId xmlns:a16="http://schemas.microsoft.com/office/drawing/2014/main" id="{8D588D96-7966-472D-B24C-EF4BBD9B171C}"/>
                </a:ext>
              </a:extLst>
            </p:cNvPr>
            <p:cNvSpPr txBox="1"/>
            <p:nvPr/>
          </p:nvSpPr>
          <p:spPr>
            <a:xfrm>
              <a:off x="2045849" y="3025002"/>
              <a:ext cx="607155" cy="369332"/>
            </a:xfrm>
            <a:prstGeom prst="rect">
              <a:avLst/>
            </a:prstGeom>
            <a:noFill/>
          </p:spPr>
          <p:txBody>
            <a:bodyPr wrap="square">
              <a:spAutoFit/>
            </a:bodyPr>
            <a:lstStyle/>
            <a:p>
              <a:r>
                <a:rPr lang="en-US" sz="1800" dirty="0"/>
                <a:t>RG1</a:t>
              </a:r>
              <a:endParaRPr lang="en-US" dirty="0"/>
            </a:p>
          </p:txBody>
        </p:sp>
        <p:sp>
          <p:nvSpPr>
            <p:cNvPr id="94" name="TextBox 93">
              <a:extLst>
                <a:ext uri="{FF2B5EF4-FFF2-40B4-BE49-F238E27FC236}">
                  <a16:creationId xmlns:a16="http://schemas.microsoft.com/office/drawing/2014/main" id="{C5EE7D18-52EC-480C-A4E3-B37FF298AC81}"/>
                </a:ext>
              </a:extLst>
            </p:cNvPr>
            <p:cNvSpPr txBox="1"/>
            <p:nvPr/>
          </p:nvSpPr>
          <p:spPr>
            <a:xfrm>
              <a:off x="2138315" y="3627444"/>
              <a:ext cx="1946357" cy="369332"/>
            </a:xfrm>
            <a:prstGeom prst="rect">
              <a:avLst/>
            </a:prstGeom>
            <a:noFill/>
          </p:spPr>
          <p:txBody>
            <a:bodyPr wrap="square">
              <a:spAutoFit/>
            </a:bodyPr>
            <a:lstStyle/>
            <a:p>
              <a:r>
                <a:rPr lang="en-US" sz="1800" dirty="0"/>
                <a:t>Subscription A</a:t>
              </a:r>
              <a:endParaRPr lang="en-US" dirty="0"/>
            </a:p>
          </p:txBody>
        </p:sp>
        <p:sp>
          <p:nvSpPr>
            <p:cNvPr id="103" name="TextBox 102">
              <a:extLst>
                <a:ext uri="{FF2B5EF4-FFF2-40B4-BE49-F238E27FC236}">
                  <a16:creationId xmlns:a16="http://schemas.microsoft.com/office/drawing/2014/main" id="{C1613047-F1E5-455E-B598-55010729EE9C}"/>
                </a:ext>
              </a:extLst>
            </p:cNvPr>
            <p:cNvSpPr txBox="1"/>
            <p:nvPr/>
          </p:nvSpPr>
          <p:spPr>
            <a:xfrm>
              <a:off x="1724344" y="1579108"/>
              <a:ext cx="2532580" cy="369332"/>
            </a:xfrm>
            <a:prstGeom prst="rect">
              <a:avLst/>
            </a:prstGeom>
            <a:noFill/>
          </p:spPr>
          <p:txBody>
            <a:bodyPr wrap="square">
              <a:spAutoFit/>
            </a:bodyPr>
            <a:lstStyle/>
            <a:p>
              <a:r>
                <a:rPr lang="en-US" sz="1800" dirty="0">
                  <a:solidFill>
                    <a:schemeClr val="tx1"/>
                  </a:solidFill>
                  <a:latin typeface="+mn-lt"/>
                </a:rPr>
                <a:t>Single resource group</a:t>
              </a:r>
              <a:endParaRPr lang="en-US" dirty="0"/>
            </a:p>
          </p:txBody>
        </p:sp>
      </p:grpSp>
      <p:grpSp>
        <p:nvGrpSpPr>
          <p:cNvPr id="5" name="Group 4" descr="Multiple resource groups. ">
            <a:extLst>
              <a:ext uri="{FF2B5EF4-FFF2-40B4-BE49-F238E27FC236}">
                <a16:creationId xmlns:a16="http://schemas.microsoft.com/office/drawing/2014/main" id="{ED8CE58A-6879-CB4D-A634-C1C5A5A62A80}"/>
              </a:ext>
            </a:extLst>
          </p:cNvPr>
          <p:cNvGrpSpPr/>
          <p:nvPr/>
        </p:nvGrpSpPr>
        <p:grpSpPr>
          <a:xfrm>
            <a:off x="5373387" y="1595950"/>
            <a:ext cx="4623371" cy="2565933"/>
            <a:chOff x="5373387" y="1595950"/>
            <a:chExt cx="4623371" cy="2565933"/>
          </a:xfrm>
        </p:grpSpPr>
        <p:sp>
          <p:nvSpPr>
            <p:cNvPr id="95" name="Rectangle 94">
              <a:extLst>
                <a:ext uri="{FF2B5EF4-FFF2-40B4-BE49-F238E27FC236}">
                  <a16:creationId xmlns:a16="http://schemas.microsoft.com/office/drawing/2014/main" id="{DFE211C4-01A2-45C9-8C06-DFDB711CE9CA}"/>
                </a:ext>
              </a:extLst>
            </p:cNvPr>
            <p:cNvSpPr/>
            <p:nvPr/>
          </p:nvSpPr>
          <p:spPr bwMode="auto">
            <a:xfrm>
              <a:off x="5373387" y="1938222"/>
              <a:ext cx="4623371" cy="2223661"/>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82B03BF0-F95B-4922-AC60-1B16A762EF11}"/>
                </a:ext>
              </a:extLst>
            </p:cNvPr>
            <p:cNvSpPr/>
            <p:nvPr/>
          </p:nvSpPr>
          <p:spPr bwMode="auto">
            <a:xfrm>
              <a:off x="5595065" y="2137026"/>
              <a:ext cx="1195124" cy="132536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5" name="Graphic 54">
              <a:extLst>
                <a:ext uri="{FF2B5EF4-FFF2-40B4-BE49-F238E27FC236}">
                  <a16:creationId xmlns:a16="http://schemas.microsoft.com/office/drawing/2014/main" id="{F805EA83-7F3D-4825-A1D2-48D78BCDC6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94885" y="2226750"/>
              <a:ext cx="607155" cy="607155"/>
            </a:xfrm>
            <a:prstGeom prst="rect">
              <a:avLst/>
            </a:prstGeom>
          </p:spPr>
        </p:pic>
        <p:pic>
          <p:nvPicPr>
            <p:cNvPr id="76" name="Graphic 75">
              <a:extLst>
                <a:ext uri="{FF2B5EF4-FFF2-40B4-BE49-F238E27FC236}">
                  <a16:creationId xmlns:a16="http://schemas.microsoft.com/office/drawing/2014/main" id="{69DA14C1-6C2A-4535-BB4C-DF2C4F41FCF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20517" y="3044539"/>
              <a:ext cx="418716" cy="418716"/>
            </a:xfrm>
            <a:prstGeom prst="rect">
              <a:avLst/>
            </a:prstGeom>
          </p:spPr>
        </p:pic>
        <p:sp>
          <p:nvSpPr>
            <p:cNvPr id="78" name="TextBox 77">
              <a:extLst>
                <a:ext uri="{FF2B5EF4-FFF2-40B4-BE49-F238E27FC236}">
                  <a16:creationId xmlns:a16="http://schemas.microsoft.com/office/drawing/2014/main" id="{7D72A763-456B-4671-B014-4203231D9D36}"/>
                </a:ext>
              </a:extLst>
            </p:cNvPr>
            <p:cNvSpPr txBox="1"/>
            <p:nvPr/>
          </p:nvSpPr>
          <p:spPr>
            <a:xfrm>
              <a:off x="6079208" y="3073398"/>
              <a:ext cx="607155" cy="369332"/>
            </a:xfrm>
            <a:prstGeom prst="rect">
              <a:avLst/>
            </a:prstGeom>
            <a:noFill/>
          </p:spPr>
          <p:txBody>
            <a:bodyPr wrap="square">
              <a:spAutoFit/>
            </a:bodyPr>
            <a:lstStyle/>
            <a:p>
              <a:r>
                <a:rPr lang="en-US" sz="1800" dirty="0"/>
                <a:t>RG1</a:t>
              </a:r>
              <a:endParaRPr lang="en-US" dirty="0"/>
            </a:p>
          </p:txBody>
        </p:sp>
        <p:sp>
          <p:nvSpPr>
            <p:cNvPr id="80" name="Rectangle 79">
              <a:extLst>
                <a:ext uri="{FF2B5EF4-FFF2-40B4-BE49-F238E27FC236}">
                  <a16:creationId xmlns:a16="http://schemas.microsoft.com/office/drawing/2014/main" id="{E28A74AF-E2F6-425F-BE69-470CD2B8F0BE}"/>
                </a:ext>
              </a:extLst>
            </p:cNvPr>
            <p:cNvSpPr/>
            <p:nvPr/>
          </p:nvSpPr>
          <p:spPr bwMode="auto">
            <a:xfrm>
              <a:off x="7000310" y="2136942"/>
              <a:ext cx="1195124" cy="132536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4" name="Graphic 83">
              <a:extLst>
                <a:ext uri="{FF2B5EF4-FFF2-40B4-BE49-F238E27FC236}">
                  <a16:creationId xmlns:a16="http://schemas.microsoft.com/office/drawing/2014/main" id="{50576CD2-E81B-465C-812C-2AD32D4B35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25762" y="3044455"/>
              <a:ext cx="418716" cy="418716"/>
            </a:xfrm>
            <a:prstGeom prst="rect">
              <a:avLst/>
            </a:prstGeom>
          </p:spPr>
        </p:pic>
        <p:sp>
          <p:nvSpPr>
            <p:cNvPr id="86" name="TextBox 85">
              <a:extLst>
                <a:ext uri="{FF2B5EF4-FFF2-40B4-BE49-F238E27FC236}">
                  <a16:creationId xmlns:a16="http://schemas.microsoft.com/office/drawing/2014/main" id="{2B52718A-ACC3-4E6E-86A6-F16B303494ED}"/>
                </a:ext>
              </a:extLst>
            </p:cNvPr>
            <p:cNvSpPr txBox="1"/>
            <p:nvPr/>
          </p:nvSpPr>
          <p:spPr>
            <a:xfrm>
              <a:off x="7484453" y="3073314"/>
              <a:ext cx="607155" cy="369332"/>
            </a:xfrm>
            <a:prstGeom prst="rect">
              <a:avLst/>
            </a:prstGeom>
            <a:noFill/>
          </p:spPr>
          <p:txBody>
            <a:bodyPr wrap="square">
              <a:spAutoFit/>
            </a:bodyPr>
            <a:lstStyle/>
            <a:p>
              <a:r>
                <a:rPr lang="en-US" sz="1800" dirty="0"/>
                <a:t>RG2</a:t>
              </a:r>
              <a:endParaRPr lang="en-US" dirty="0"/>
            </a:p>
          </p:txBody>
        </p:sp>
        <p:pic>
          <p:nvPicPr>
            <p:cNvPr id="57" name="Graphic 56">
              <a:extLst>
                <a:ext uri="{FF2B5EF4-FFF2-40B4-BE49-F238E27FC236}">
                  <a16:creationId xmlns:a16="http://schemas.microsoft.com/office/drawing/2014/main" id="{8BE12D67-3A51-4163-A936-453F744671B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42148" y="2322458"/>
              <a:ext cx="511447" cy="511447"/>
            </a:xfrm>
            <a:prstGeom prst="rect">
              <a:avLst/>
            </a:prstGeom>
          </p:spPr>
        </p:pic>
        <p:sp>
          <p:nvSpPr>
            <p:cNvPr id="88" name="Rectangle 87">
              <a:extLst>
                <a:ext uri="{FF2B5EF4-FFF2-40B4-BE49-F238E27FC236}">
                  <a16:creationId xmlns:a16="http://schemas.microsoft.com/office/drawing/2014/main" id="{B53B4163-ABC8-4F0B-B91B-7DD1D35BCB8E}"/>
                </a:ext>
              </a:extLst>
            </p:cNvPr>
            <p:cNvSpPr/>
            <p:nvPr/>
          </p:nvSpPr>
          <p:spPr bwMode="auto">
            <a:xfrm>
              <a:off x="8410289" y="2126081"/>
              <a:ext cx="1195124" cy="132536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0" name="Graphic 89">
              <a:extLst>
                <a:ext uri="{FF2B5EF4-FFF2-40B4-BE49-F238E27FC236}">
                  <a16:creationId xmlns:a16="http://schemas.microsoft.com/office/drawing/2014/main" id="{A80CE674-742A-4E67-B1EB-748AA3CE8EB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35741" y="3033594"/>
              <a:ext cx="418716" cy="418716"/>
            </a:xfrm>
            <a:prstGeom prst="rect">
              <a:avLst/>
            </a:prstGeom>
          </p:spPr>
        </p:pic>
        <p:sp>
          <p:nvSpPr>
            <p:cNvPr id="92" name="TextBox 91">
              <a:extLst>
                <a:ext uri="{FF2B5EF4-FFF2-40B4-BE49-F238E27FC236}">
                  <a16:creationId xmlns:a16="http://schemas.microsoft.com/office/drawing/2014/main" id="{80752192-3F5B-4BEA-AF16-C58043050D13}"/>
                </a:ext>
              </a:extLst>
            </p:cNvPr>
            <p:cNvSpPr txBox="1"/>
            <p:nvPr/>
          </p:nvSpPr>
          <p:spPr>
            <a:xfrm>
              <a:off x="8894432" y="3062453"/>
              <a:ext cx="607155" cy="369332"/>
            </a:xfrm>
            <a:prstGeom prst="rect">
              <a:avLst/>
            </a:prstGeom>
            <a:noFill/>
          </p:spPr>
          <p:txBody>
            <a:bodyPr wrap="square">
              <a:spAutoFit/>
            </a:bodyPr>
            <a:lstStyle/>
            <a:p>
              <a:r>
                <a:rPr lang="en-US" sz="1800" dirty="0"/>
                <a:t>RG3</a:t>
              </a:r>
              <a:endParaRPr lang="en-US" dirty="0"/>
            </a:p>
          </p:txBody>
        </p:sp>
        <p:pic>
          <p:nvPicPr>
            <p:cNvPr id="53" name="Graphic 52">
              <a:extLst>
                <a:ext uri="{FF2B5EF4-FFF2-40B4-BE49-F238E27FC236}">
                  <a16:creationId xmlns:a16="http://schemas.microsoft.com/office/drawing/2014/main" id="{6EFC17FE-4B95-4F89-96CA-3FD69787C6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66417" y="2329694"/>
              <a:ext cx="482867" cy="482867"/>
            </a:xfrm>
            <a:prstGeom prst="rect">
              <a:avLst/>
            </a:prstGeom>
          </p:spPr>
        </p:pic>
        <p:pic>
          <p:nvPicPr>
            <p:cNvPr id="97" name="Graphic 96">
              <a:extLst>
                <a:ext uri="{FF2B5EF4-FFF2-40B4-BE49-F238E27FC236}">
                  <a16:creationId xmlns:a16="http://schemas.microsoft.com/office/drawing/2014/main" id="{D62F1824-B5B9-42C2-9DEB-FA2A69435F0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84593" y="3632690"/>
              <a:ext cx="281163" cy="371890"/>
            </a:xfrm>
            <a:prstGeom prst="rect">
              <a:avLst/>
            </a:prstGeom>
          </p:spPr>
        </p:pic>
        <p:sp>
          <p:nvSpPr>
            <p:cNvPr id="99" name="TextBox 98">
              <a:extLst>
                <a:ext uri="{FF2B5EF4-FFF2-40B4-BE49-F238E27FC236}">
                  <a16:creationId xmlns:a16="http://schemas.microsoft.com/office/drawing/2014/main" id="{DB2041C6-A070-4150-8C32-6687F5165F3C}"/>
                </a:ext>
              </a:extLst>
            </p:cNvPr>
            <p:cNvSpPr txBox="1"/>
            <p:nvPr/>
          </p:nvSpPr>
          <p:spPr>
            <a:xfrm>
              <a:off x="6880416" y="3633969"/>
              <a:ext cx="1946357" cy="369332"/>
            </a:xfrm>
            <a:prstGeom prst="rect">
              <a:avLst/>
            </a:prstGeom>
            <a:noFill/>
          </p:spPr>
          <p:txBody>
            <a:bodyPr wrap="square">
              <a:spAutoFit/>
            </a:bodyPr>
            <a:lstStyle/>
            <a:p>
              <a:r>
                <a:rPr lang="en-US" sz="1800" dirty="0"/>
                <a:t>Subscription A</a:t>
              </a:r>
              <a:endParaRPr lang="en-US" dirty="0"/>
            </a:p>
          </p:txBody>
        </p:sp>
        <p:sp>
          <p:nvSpPr>
            <p:cNvPr id="105" name="TextBox 104">
              <a:extLst>
                <a:ext uri="{FF2B5EF4-FFF2-40B4-BE49-F238E27FC236}">
                  <a16:creationId xmlns:a16="http://schemas.microsoft.com/office/drawing/2014/main" id="{531F6AE3-6426-4698-A911-2DAAC7648BA8}"/>
                </a:ext>
              </a:extLst>
            </p:cNvPr>
            <p:cNvSpPr txBox="1"/>
            <p:nvPr/>
          </p:nvSpPr>
          <p:spPr>
            <a:xfrm>
              <a:off x="6396886" y="1595950"/>
              <a:ext cx="2852397" cy="369332"/>
            </a:xfrm>
            <a:prstGeom prst="rect">
              <a:avLst/>
            </a:prstGeom>
            <a:noFill/>
          </p:spPr>
          <p:txBody>
            <a:bodyPr wrap="square">
              <a:spAutoFit/>
            </a:bodyPr>
            <a:lstStyle/>
            <a:p>
              <a:r>
                <a:rPr lang="en-US" sz="1800" dirty="0">
                  <a:solidFill>
                    <a:schemeClr val="tx1"/>
                  </a:solidFill>
                  <a:latin typeface="+mn-lt"/>
                </a:rPr>
                <a:t>Multiple resource groups</a:t>
              </a:r>
              <a:endParaRPr lang="en-US" dirty="0"/>
            </a:p>
          </p:txBody>
        </p:sp>
      </p:grpSp>
      <p:sp>
        <p:nvSpPr>
          <p:cNvPr id="3" name="Text Placeholder 1">
            <a:extLst>
              <a:ext uri="{FF2B5EF4-FFF2-40B4-BE49-F238E27FC236}">
                <a16:creationId xmlns:a16="http://schemas.microsoft.com/office/drawing/2014/main" id="{264ABDF2-A7DF-4229-A709-AB913BE9A6DB}"/>
              </a:ext>
            </a:extLst>
          </p:cNvPr>
          <p:cNvSpPr txBox="1">
            <a:spLocks/>
          </p:cNvSpPr>
          <p:nvPr/>
        </p:nvSpPr>
        <p:spPr>
          <a:xfrm>
            <a:off x="418643" y="4509670"/>
            <a:ext cx="11940840" cy="1686538"/>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spcAft>
                <a:spcPts val="1200"/>
              </a:spcAft>
              <a:buFont typeface="Arial" panose="020B0604020202020204" pitchFamily="34" charset="0"/>
              <a:buChar char="•"/>
            </a:pPr>
            <a:r>
              <a:rPr lang="en-US" sz="2000" dirty="0">
                <a:solidFill>
                  <a:schemeClr val="tx1"/>
                </a:solidFill>
                <a:latin typeface="+mn-lt"/>
              </a:rPr>
              <a:t>Group resources that share the same life cycle </a:t>
            </a:r>
          </a:p>
          <a:p>
            <a:pPr marL="342900" indent="-342900">
              <a:spcAft>
                <a:spcPts val="1200"/>
              </a:spcAft>
              <a:buFont typeface="Arial" panose="020B0604020202020204" pitchFamily="34" charset="0"/>
              <a:buChar char="•"/>
            </a:pPr>
            <a:r>
              <a:rPr lang="en-US" sz="2000" dirty="0">
                <a:solidFill>
                  <a:schemeClr val="tx1"/>
                </a:solidFill>
                <a:latin typeface="+mn-lt"/>
              </a:rPr>
              <a:t>Group by type, app, department, location, or billing</a:t>
            </a:r>
          </a:p>
          <a:p>
            <a:pPr marL="342900" indent="-342900">
              <a:spcAft>
                <a:spcPts val="1200"/>
              </a:spcAft>
              <a:buFont typeface="Arial" panose="020B0604020202020204" pitchFamily="34" charset="0"/>
              <a:buChar char="•"/>
            </a:pPr>
            <a:r>
              <a:rPr lang="en-US" sz="2000" dirty="0">
                <a:solidFill>
                  <a:schemeClr val="tx1"/>
                </a:solidFill>
                <a:latin typeface="+mn-lt"/>
              </a:rPr>
              <a:t>Apply RBAC and policies to a group of resources </a:t>
            </a:r>
          </a:p>
          <a:p>
            <a:pPr marL="342900" indent="-342900">
              <a:spcAft>
                <a:spcPts val="1200"/>
              </a:spcAft>
              <a:buFont typeface="Arial" panose="020B0604020202020204" pitchFamily="34" charset="0"/>
              <a:buChar char="•"/>
            </a:pPr>
            <a:r>
              <a:rPr lang="en-US" sz="2000" dirty="0">
                <a:solidFill>
                  <a:schemeClr val="tx1"/>
                </a:solidFill>
                <a:latin typeface="+mn-lt"/>
              </a:rPr>
              <a:t>Use resource locks to protect individual resources from deletion or change</a:t>
            </a:r>
          </a:p>
        </p:txBody>
      </p:sp>
    </p:spTree>
    <p:extLst>
      <p:ext uri="{BB962C8B-B14F-4D97-AF65-F5344CB8AC3E}">
        <p14:creationId xmlns:p14="http://schemas.microsoft.com/office/powerpoint/2010/main" val="323995274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D56D8E-4145-4505-9045-AD92FAE4A1FC}"/>
              </a:ext>
            </a:extLst>
          </p:cNvPr>
          <p:cNvSpPr>
            <a:spLocks noGrp="1"/>
          </p:cNvSpPr>
          <p:nvPr>
            <p:ph type="title"/>
          </p:nvPr>
        </p:nvSpPr>
        <p:spPr/>
        <p:txBody>
          <a:bodyPr/>
          <a:lstStyle/>
          <a:p>
            <a:r>
              <a:rPr lang="en-US" dirty="0"/>
              <a:t>Design for resource tagging</a:t>
            </a:r>
          </a:p>
        </p:txBody>
      </p:sp>
    </p:spTree>
    <p:extLst>
      <p:ext uri="{BB962C8B-B14F-4D97-AF65-F5344CB8AC3E}">
        <p14:creationId xmlns:p14="http://schemas.microsoft.com/office/powerpoint/2010/main" val="1411774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Plan your resource tagging</a:t>
            </a: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10"/>
          </p:nvPr>
        </p:nvSpPr>
        <p:spPr>
          <a:xfrm>
            <a:off x="432089" y="978559"/>
            <a:ext cx="11341268" cy="400110"/>
          </a:xfrm>
        </p:spPr>
        <p:txBody>
          <a:bodyPr/>
          <a:lstStyle/>
          <a:p>
            <a:pPr>
              <a:spcAft>
                <a:spcPts val="1200"/>
              </a:spcAft>
            </a:pPr>
            <a:r>
              <a:rPr lang="en-US" sz="2000" dirty="0"/>
              <a:t>Resource tagging can be business-aligned or IT-aligned</a:t>
            </a:r>
            <a:endParaRPr lang="en-US" sz="2000" dirty="0">
              <a:latin typeface="+mn-lt"/>
            </a:endParaRPr>
          </a:p>
        </p:txBody>
      </p:sp>
      <p:sp>
        <p:nvSpPr>
          <p:cNvPr id="47" name="TextBox 46">
            <a:extLst>
              <a:ext uri="{FF2B5EF4-FFF2-40B4-BE49-F238E27FC236}">
                <a16:creationId xmlns:a16="http://schemas.microsoft.com/office/drawing/2014/main" id="{DFF80CE2-5F02-4E03-B85D-CB7AB9459D69}"/>
              </a:ext>
            </a:extLst>
          </p:cNvPr>
          <p:cNvSpPr txBox="1"/>
          <p:nvPr/>
        </p:nvSpPr>
        <p:spPr>
          <a:xfrm>
            <a:off x="338258" y="1774786"/>
            <a:ext cx="4719857" cy="3631763"/>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2000" dirty="0">
                <a:latin typeface="+mn-lt"/>
              </a:rPr>
              <a:t>Consider your organization’s taxonomy </a:t>
            </a:r>
          </a:p>
          <a:p>
            <a:pPr marL="285750" indent="-285750">
              <a:spcAft>
                <a:spcPts val="1200"/>
              </a:spcAft>
              <a:buFont typeface="Arial" panose="020B0604020202020204" pitchFamily="34" charset="0"/>
              <a:buChar char="•"/>
            </a:pPr>
            <a:r>
              <a:rPr lang="en-US" sz="2000" dirty="0">
                <a:latin typeface="+mn-lt"/>
              </a:rPr>
              <a:t>Determine the reason for the tagging - functional, classification, accounting, partnership, or purpose </a:t>
            </a:r>
          </a:p>
          <a:p>
            <a:pPr marL="285750" indent="-285750">
              <a:spcAft>
                <a:spcPts val="1200"/>
              </a:spcAft>
              <a:buFont typeface="Arial" panose="020B0604020202020204" pitchFamily="34" charset="0"/>
              <a:buChar char="•"/>
            </a:pPr>
            <a:r>
              <a:rPr lang="en-US" sz="2000" dirty="0">
                <a:latin typeface="+mn-lt"/>
              </a:rPr>
              <a:t>Start with a few tags (mission-critical resources) and then scale out</a:t>
            </a:r>
          </a:p>
          <a:p>
            <a:pPr marL="285750" indent="-285750">
              <a:spcAft>
                <a:spcPts val="1200"/>
              </a:spcAft>
              <a:buFont typeface="Arial" panose="020B0604020202020204" pitchFamily="34" charset="0"/>
              <a:buChar char="•"/>
            </a:pPr>
            <a:r>
              <a:rPr lang="en-US" sz="2000" dirty="0">
                <a:latin typeface="+mn-lt"/>
              </a:rPr>
              <a:t>Policies could be used to apply tags and enforce tagging rules and conventions - mimic inheritance </a:t>
            </a:r>
          </a:p>
        </p:txBody>
      </p:sp>
      <p:grpSp>
        <p:nvGrpSpPr>
          <p:cNvPr id="5" name="Group 4" descr="Tags for classification and tags for product">
            <a:extLst>
              <a:ext uri="{FF2B5EF4-FFF2-40B4-BE49-F238E27FC236}">
                <a16:creationId xmlns:a16="http://schemas.microsoft.com/office/drawing/2014/main" id="{61085743-EF57-4B0B-98B3-4979A523B4B7}"/>
              </a:ext>
            </a:extLst>
          </p:cNvPr>
          <p:cNvGrpSpPr/>
          <p:nvPr/>
        </p:nvGrpSpPr>
        <p:grpSpPr>
          <a:xfrm>
            <a:off x="5376956" y="1638945"/>
            <a:ext cx="6328998" cy="4526864"/>
            <a:chOff x="5376956" y="1638945"/>
            <a:chExt cx="6328998" cy="4526864"/>
          </a:xfrm>
        </p:grpSpPr>
        <p:grpSp>
          <p:nvGrpSpPr>
            <p:cNvPr id="8" name="Group 7">
              <a:extLst>
                <a:ext uri="{FF2B5EF4-FFF2-40B4-BE49-F238E27FC236}">
                  <a16:creationId xmlns:a16="http://schemas.microsoft.com/office/drawing/2014/main" id="{BE040943-BF7E-48B3-9926-3D079FE94738}"/>
                </a:ext>
              </a:extLst>
            </p:cNvPr>
            <p:cNvGrpSpPr/>
            <p:nvPr/>
          </p:nvGrpSpPr>
          <p:grpSpPr>
            <a:xfrm>
              <a:off x="5595665" y="1638945"/>
              <a:ext cx="6110289" cy="3866540"/>
              <a:chOff x="2268376" y="1430972"/>
              <a:chExt cx="9309087" cy="4767174"/>
            </a:xfrm>
          </p:grpSpPr>
          <p:sp>
            <p:nvSpPr>
              <p:cNvPr id="9" name="TextBox 8">
                <a:extLst>
                  <a:ext uri="{FF2B5EF4-FFF2-40B4-BE49-F238E27FC236}">
                    <a16:creationId xmlns:a16="http://schemas.microsoft.com/office/drawing/2014/main" id="{4ECA23AE-4EFF-431C-838B-AD3F8F3AD5AA}"/>
                  </a:ext>
                </a:extLst>
              </p:cNvPr>
              <p:cNvSpPr txBox="1"/>
              <p:nvPr/>
            </p:nvSpPr>
            <p:spPr>
              <a:xfrm>
                <a:off x="7057551" y="4506312"/>
                <a:ext cx="2062755" cy="517065"/>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Production</a:t>
                </a:r>
              </a:p>
            </p:txBody>
          </p:sp>
          <p:sp>
            <p:nvSpPr>
              <p:cNvPr id="10" name="TextBox 9">
                <a:extLst>
                  <a:ext uri="{FF2B5EF4-FFF2-40B4-BE49-F238E27FC236}">
                    <a16:creationId xmlns:a16="http://schemas.microsoft.com/office/drawing/2014/main" id="{0326DEE5-35B9-49A6-8C4F-405958B7CDE7}"/>
                  </a:ext>
                </a:extLst>
              </p:cNvPr>
              <p:cNvSpPr txBox="1"/>
              <p:nvPr/>
            </p:nvSpPr>
            <p:spPr>
              <a:xfrm>
                <a:off x="5071564" y="1430972"/>
                <a:ext cx="3076126" cy="692463"/>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Tenant root group</a:t>
                </a:r>
              </a:p>
            </p:txBody>
          </p:sp>
          <p:sp>
            <p:nvSpPr>
              <p:cNvPr id="11" name="TextBox 10">
                <a:extLst>
                  <a:ext uri="{FF2B5EF4-FFF2-40B4-BE49-F238E27FC236}">
                    <a16:creationId xmlns:a16="http://schemas.microsoft.com/office/drawing/2014/main" id="{409CBCDB-AF0D-4DAA-AC45-B17C9F9D2EA3}"/>
                  </a:ext>
                </a:extLst>
              </p:cNvPr>
              <p:cNvSpPr txBox="1"/>
              <p:nvPr/>
            </p:nvSpPr>
            <p:spPr>
              <a:xfrm>
                <a:off x="5222624" y="2378584"/>
                <a:ext cx="2772907" cy="517065"/>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Tailwinds</a:t>
                </a:r>
              </a:p>
            </p:txBody>
          </p:sp>
          <p:pic>
            <p:nvPicPr>
              <p:cNvPr id="12" name="Graphic 11">
                <a:extLst>
                  <a:ext uri="{FF2B5EF4-FFF2-40B4-BE49-F238E27FC236}">
                    <a16:creationId xmlns:a16="http://schemas.microsoft.com/office/drawing/2014/main" id="{64A6C87D-8E3C-4273-A237-037765FED8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647" y="2489609"/>
                <a:ext cx="352886" cy="352886"/>
              </a:xfrm>
              <a:prstGeom prst="rect">
                <a:avLst/>
              </a:prstGeom>
            </p:spPr>
          </p:pic>
          <p:sp>
            <p:nvSpPr>
              <p:cNvPr id="13" name="TextBox 12">
                <a:extLst>
                  <a:ext uri="{FF2B5EF4-FFF2-40B4-BE49-F238E27FC236}">
                    <a16:creationId xmlns:a16="http://schemas.microsoft.com/office/drawing/2014/main" id="{61B4391F-138C-4883-94E6-ADAB23A4AAD2}"/>
                  </a:ext>
                </a:extLst>
              </p:cNvPr>
              <p:cNvSpPr txBox="1"/>
              <p:nvPr/>
            </p:nvSpPr>
            <p:spPr>
              <a:xfrm>
                <a:off x="3308866" y="3459253"/>
                <a:ext cx="2062755" cy="692463"/>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Corporate</a:t>
                </a:r>
              </a:p>
            </p:txBody>
          </p:sp>
          <p:sp>
            <p:nvSpPr>
              <p:cNvPr id="14" name="TextBox 13">
                <a:extLst>
                  <a:ext uri="{FF2B5EF4-FFF2-40B4-BE49-F238E27FC236}">
                    <a16:creationId xmlns:a16="http://schemas.microsoft.com/office/drawing/2014/main" id="{30D1BEA8-4685-4165-84AC-39D7D0837319}"/>
                  </a:ext>
                </a:extLst>
              </p:cNvPr>
              <p:cNvSpPr txBox="1"/>
              <p:nvPr/>
            </p:nvSpPr>
            <p:spPr>
              <a:xfrm>
                <a:off x="8298753" y="3483905"/>
                <a:ext cx="1668465" cy="517065"/>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IT</a:t>
                </a:r>
              </a:p>
            </p:txBody>
          </p:sp>
          <p:pic>
            <p:nvPicPr>
              <p:cNvPr id="15" name="Graphic 14">
                <a:extLst>
                  <a:ext uri="{FF2B5EF4-FFF2-40B4-BE49-F238E27FC236}">
                    <a16:creationId xmlns:a16="http://schemas.microsoft.com/office/drawing/2014/main" id="{1143FB96-3077-43B4-A79A-5BB6F77115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27154" y="3450152"/>
                <a:ext cx="352886" cy="352886"/>
              </a:xfrm>
              <a:prstGeom prst="rect">
                <a:avLst/>
              </a:prstGeom>
            </p:spPr>
          </p:pic>
          <p:pic>
            <p:nvPicPr>
              <p:cNvPr id="16" name="Graphic 15">
                <a:extLst>
                  <a:ext uri="{FF2B5EF4-FFF2-40B4-BE49-F238E27FC236}">
                    <a16:creationId xmlns:a16="http://schemas.microsoft.com/office/drawing/2014/main" id="{8E835B6B-3258-4D1B-A51A-7D7FF84C0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14332" y="3483905"/>
                <a:ext cx="352886" cy="352886"/>
              </a:xfrm>
              <a:prstGeom prst="rect">
                <a:avLst/>
              </a:prstGeom>
            </p:spPr>
          </p:pic>
          <p:sp>
            <p:nvSpPr>
              <p:cNvPr id="17" name="TextBox 16">
                <a:extLst>
                  <a:ext uri="{FF2B5EF4-FFF2-40B4-BE49-F238E27FC236}">
                    <a16:creationId xmlns:a16="http://schemas.microsoft.com/office/drawing/2014/main" id="{6EB59092-EB26-4484-B8D2-EC8F595C9C14}"/>
                  </a:ext>
                </a:extLst>
              </p:cNvPr>
              <p:cNvSpPr txBox="1"/>
              <p:nvPr/>
            </p:nvSpPr>
            <p:spPr>
              <a:xfrm>
                <a:off x="9347477" y="4531740"/>
                <a:ext cx="2062755" cy="517065"/>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R&amp;D</a:t>
                </a:r>
              </a:p>
            </p:txBody>
          </p:sp>
          <p:pic>
            <p:nvPicPr>
              <p:cNvPr id="18" name="Graphic 17">
                <a:extLst>
                  <a:ext uri="{FF2B5EF4-FFF2-40B4-BE49-F238E27FC236}">
                    <a16:creationId xmlns:a16="http://schemas.microsoft.com/office/drawing/2014/main" id="{DEAEF02C-55CB-44B2-A267-F2E6FE583B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78346" y="4509430"/>
                <a:ext cx="352886" cy="352886"/>
              </a:xfrm>
              <a:prstGeom prst="rect">
                <a:avLst/>
              </a:prstGeom>
            </p:spPr>
          </p:pic>
          <p:cxnSp>
            <p:nvCxnSpPr>
              <p:cNvPr id="19" name="Connector: Elbow 18">
                <a:extLst>
                  <a:ext uri="{FF2B5EF4-FFF2-40B4-BE49-F238E27FC236}">
                    <a16:creationId xmlns:a16="http://schemas.microsoft.com/office/drawing/2014/main" id="{BCE6EED6-7A6C-4079-870C-90E60C23F799}"/>
                  </a:ext>
                </a:extLst>
              </p:cNvPr>
              <p:cNvCxnSpPr>
                <a:cxnSpLocks/>
                <a:stCxn id="10" idx="2"/>
                <a:endCxn id="11" idx="0"/>
              </p:cNvCxnSpPr>
              <p:nvPr/>
            </p:nvCxnSpPr>
            <p:spPr>
              <a:xfrm rot="5400000">
                <a:off x="6481780" y="2250735"/>
                <a:ext cx="255149" cy="550"/>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9CA8F665-E64E-46DD-B6F3-F9BB9FD906AA}"/>
                  </a:ext>
                </a:extLst>
              </p:cNvPr>
              <p:cNvCxnSpPr>
                <a:cxnSpLocks/>
                <a:stCxn id="11" idx="2"/>
                <a:endCxn id="13" idx="0"/>
              </p:cNvCxnSpPr>
              <p:nvPr/>
            </p:nvCxnSpPr>
            <p:spPr>
              <a:xfrm rot="5400000">
                <a:off x="5192861" y="2043034"/>
                <a:ext cx="563603" cy="2268834"/>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DE3D8FDC-6829-43E3-8ADF-2D4E0922BD27}"/>
                  </a:ext>
                </a:extLst>
              </p:cNvPr>
              <p:cNvCxnSpPr>
                <a:cxnSpLocks/>
                <a:stCxn id="11" idx="2"/>
                <a:endCxn id="14" idx="0"/>
              </p:cNvCxnSpPr>
              <p:nvPr/>
            </p:nvCxnSpPr>
            <p:spPr>
              <a:xfrm rot="16200000" flipH="1">
                <a:off x="7576904" y="1927823"/>
                <a:ext cx="588256" cy="2523908"/>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E7A3FFBA-F90E-471D-B549-C83C48724783}"/>
                  </a:ext>
                </a:extLst>
              </p:cNvPr>
              <p:cNvCxnSpPr>
                <a:cxnSpLocks/>
                <a:stCxn id="14" idx="2"/>
                <a:endCxn id="17" idx="0"/>
              </p:cNvCxnSpPr>
              <p:nvPr/>
            </p:nvCxnSpPr>
            <p:spPr>
              <a:xfrm rot="16200000" flipH="1">
                <a:off x="9490535" y="3643420"/>
                <a:ext cx="530770" cy="124586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D6065E80-D101-4A26-87BD-3B229E0B5579}"/>
                  </a:ext>
                </a:extLst>
              </p:cNvPr>
              <p:cNvCxnSpPr>
                <a:cxnSpLocks/>
                <a:stCxn id="14" idx="2"/>
                <a:endCxn id="9" idx="0"/>
              </p:cNvCxnSpPr>
              <p:nvPr/>
            </p:nvCxnSpPr>
            <p:spPr>
              <a:xfrm rot="5400000">
                <a:off x="8358287" y="3731613"/>
                <a:ext cx="505342" cy="1044057"/>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38EB795-187B-4FD7-856F-31AC9768A74C}"/>
                  </a:ext>
                </a:extLst>
              </p:cNvPr>
              <p:cNvSpPr txBox="1"/>
              <p:nvPr/>
            </p:nvSpPr>
            <p:spPr>
              <a:xfrm>
                <a:off x="4590202" y="4509636"/>
                <a:ext cx="2062755" cy="517065"/>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Legal</a:t>
                </a:r>
              </a:p>
            </p:txBody>
          </p:sp>
          <p:cxnSp>
            <p:nvCxnSpPr>
              <p:cNvPr id="26" name="Connector: Elbow 25">
                <a:extLst>
                  <a:ext uri="{FF2B5EF4-FFF2-40B4-BE49-F238E27FC236}">
                    <a16:creationId xmlns:a16="http://schemas.microsoft.com/office/drawing/2014/main" id="{B5EE2235-DB27-43AF-A50A-1FF32EAFAFCE}"/>
                  </a:ext>
                </a:extLst>
              </p:cNvPr>
              <p:cNvCxnSpPr>
                <a:cxnSpLocks/>
                <a:stCxn id="13" idx="2"/>
                <a:endCxn id="25" idx="0"/>
              </p:cNvCxnSpPr>
              <p:nvPr/>
            </p:nvCxnSpPr>
            <p:spPr>
              <a:xfrm rot="16200000" flipH="1">
                <a:off x="4801952" y="3690008"/>
                <a:ext cx="357919" cy="1281336"/>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805C3FA-6ADA-4518-BBA4-0FFE9BA20788}"/>
                  </a:ext>
                </a:extLst>
              </p:cNvPr>
              <p:cNvSpPr txBox="1"/>
              <p:nvPr/>
            </p:nvSpPr>
            <p:spPr>
              <a:xfrm>
                <a:off x="2268376" y="4509009"/>
                <a:ext cx="2062755" cy="517065"/>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HR</a:t>
                </a:r>
              </a:p>
            </p:txBody>
          </p:sp>
          <p:cxnSp>
            <p:nvCxnSpPr>
              <p:cNvPr id="28" name="Connector: Elbow 27">
                <a:extLst>
                  <a:ext uri="{FF2B5EF4-FFF2-40B4-BE49-F238E27FC236}">
                    <a16:creationId xmlns:a16="http://schemas.microsoft.com/office/drawing/2014/main" id="{E37A74A9-FE11-46F9-95DD-55717949AA64}"/>
                  </a:ext>
                </a:extLst>
              </p:cNvPr>
              <p:cNvCxnSpPr>
                <a:cxnSpLocks/>
                <a:stCxn id="13" idx="2"/>
                <a:endCxn id="27" idx="0"/>
              </p:cNvCxnSpPr>
              <p:nvPr/>
            </p:nvCxnSpPr>
            <p:spPr>
              <a:xfrm rot="5400000">
                <a:off x="3641353" y="3810117"/>
                <a:ext cx="357293" cy="1040490"/>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7E87A4F3-F06B-4083-84F4-E11E0C9889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79964" y="4545715"/>
                <a:ext cx="372326" cy="372326"/>
              </a:xfrm>
              <a:prstGeom prst="rect">
                <a:avLst/>
              </a:prstGeom>
            </p:spPr>
          </p:pic>
          <p:sp>
            <p:nvSpPr>
              <p:cNvPr id="30" name="TextBox 29">
                <a:extLst>
                  <a:ext uri="{FF2B5EF4-FFF2-40B4-BE49-F238E27FC236}">
                    <a16:creationId xmlns:a16="http://schemas.microsoft.com/office/drawing/2014/main" id="{4F1DA943-F33E-4A87-AB4D-7A3186822577}"/>
                  </a:ext>
                </a:extLst>
              </p:cNvPr>
              <p:cNvSpPr txBox="1"/>
              <p:nvPr/>
            </p:nvSpPr>
            <p:spPr>
              <a:xfrm>
                <a:off x="7060706" y="5681081"/>
                <a:ext cx="2062755" cy="517065"/>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App2</a:t>
                </a:r>
              </a:p>
            </p:txBody>
          </p:sp>
          <p:sp>
            <p:nvSpPr>
              <p:cNvPr id="31" name="TextBox 30">
                <a:extLst>
                  <a:ext uri="{FF2B5EF4-FFF2-40B4-BE49-F238E27FC236}">
                    <a16:creationId xmlns:a16="http://schemas.microsoft.com/office/drawing/2014/main" id="{C0BFD428-6074-48A0-A3F1-1962222308E9}"/>
                  </a:ext>
                </a:extLst>
              </p:cNvPr>
              <p:cNvSpPr txBox="1"/>
              <p:nvPr/>
            </p:nvSpPr>
            <p:spPr>
              <a:xfrm>
                <a:off x="4580834" y="5680454"/>
                <a:ext cx="2062755" cy="517065"/>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App1</a:t>
                </a:r>
              </a:p>
            </p:txBody>
          </p:sp>
          <p:pic>
            <p:nvPicPr>
              <p:cNvPr id="32" name="Graphic 31">
                <a:extLst>
                  <a:ext uri="{FF2B5EF4-FFF2-40B4-BE49-F238E27FC236}">
                    <a16:creationId xmlns:a16="http://schemas.microsoft.com/office/drawing/2014/main" id="{0F158169-A857-4B49-9FC9-4F35E106F6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46251" y="5680454"/>
                <a:ext cx="372326" cy="372326"/>
              </a:xfrm>
              <a:prstGeom prst="rect">
                <a:avLst/>
              </a:prstGeom>
            </p:spPr>
          </p:pic>
          <p:pic>
            <p:nvPicPr>
              <p:cNvPr id="33" name="Graphic 32">
                <a:extLst>
                  <a:ext uri="{FF2B5EF4-FFF2-40B4-BE49-F238E27FC236}">
                    <a16:creationId xmlns:a16="http://schemas.microsoft.com/office/drawing/2014/main" id="{0E92AB46-76F8-417C-B631-3D5AC9E9F6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79205" y="5694232"/>
                <a:ext cx="372326" cy="372326"/>
              </a:xfrm>
              <a:prstGeom prst="rect">
                <a:avLst/>
              </a:prstGeom>
            </p:spPr>
          </p:pic>
          <p:pic>
            <p:nvPicPr>
              <p:cNvPr id="34" name="Graphic 33">
                <a:extLst>
                  <a:ext uri="{FF2B5EF4-FFF2-40B4-BE49-F238E27FC236}">
                    <a16:creationId xmlns:a16="http://schemas.microsoft.com/office/drawing/2014/main" id="{A83FB752-A886-4B6F-AF2F-207850EA90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26175" y="4499710"/>
                <a:ext cx="372326" cy="372326"/>
              </a:xfrm>
              <a:prstGeom prst="rect">
                <a:avLst/>
              </a:prstGeom>
            </p:spPr>
          </p:pic>
          <p:pic>
            <p:nvPicPr>
              <p:cNvPr id="35" name="Graphic 34">
                <a:extLst>
                  <a:ext uri="{FF2B5EF4-FFF2-40B4-BE49-F238E27FC236}">
                    <a16:creationId xmlns:a16="http://schemas.microsoft.com/office/drawing/2014/main" id="{AA3BAD1F-912E-4D50-86F2-D1BB60FB90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71311" y="4531740"/>
                <a:ext cx="372326" cy="372326"/>
              </a:xfrm>
              <a:prstGeom prst="rect">
                <a:avLst/>
              </a:prstGeom>
            </p:spPr>
          </p:pic>
          <p:sp>
            <p:nvSpPr>
              <p:cNvPr id="36" name="TextBox 35">
                <a:extLst>
                  <a:ext uri="{FF2B5EF4-FFF2-40B4-BE49-F238E27FC236}">
                    <a16:creationId xmlns:a16="http://schemas.microsoft.com/office/drawing/2014/main" id="{19CED109-F196-4615-801F-F200DAA35DF0}"/>
                  </a:ext>
                </a:extLst>
              </p:cNvPr>
              <p:cNvSpPr txBox="1"/>
              <p:nvPr/>
            </p:nvSpPr>
            <p:spPr>
              <a:xfrm>
                <a:off x="9514708" y="5680454"/>
                <a:ext cx="2062755" cy="517065"/>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Shared</a:t>
                </a:r>
              </a:p>
            </p:txBody>
          </p:sp>
          <p:pic>
            <p:nvPicPr>
              <p:cNvPr id="37" name="Graphic 36">
                <a:extLst>
                  <a:ext uri="{FF2B5EF4-FFF2-40B4-BE49-F238E27FC236}">
                    <a16:creationId xmlns:a16="http://schemas.microsoft.com/office/drawing/2014/main" id="{762B2B6B-449E-4ABF-99E0-4ED09A83687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33207" y="5693605"/>
                <a:ext cx="372326" cy="372326"/>
              </a:xfrm>
              <a:prstGeom prst="rect">
                <a:avLst/>
              </a:prstGeom>
            </p:spPr>
          </p:pic>
          <p:cxnSp>
            <p:nvCxnSpPr>
              <p:cNvPr id="38" name="Connector: Elbow 37">
                <a:extLst>
                  <a:ext uri="{FF2B5EF4-FFF2-40B4-BE49-F238E27FC236}">
                    <a16:creationId xmlns:a16="http://schemas.microsoft.com/office/drawing/2014/main" id="{FE5A250F-2E9E-451C-B642-2D17FD382841}"/>
                  </a:ext>
                </a:extLst>
              </p:cNvPr>
              <p:cNvCxnSpPr>
                <a:cxnSpLocks/>
                <a:stCxn id="9" idx="2"/>
                <a:endCxn id="36" idx="0"/>
              </p:cNvCxnSpPr>
              <p:nvPr/>
            </p:nvCxnSpPr>
            <p:spPr>
              <a:xfrm rot="16200000" flipH="1">
                <a:off x="8988969" y="4123336"/>
                <a:ext cx="657077" cy="2457157"/>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54C75AFC-692C-4B1A-B913-A79818478FA1}"/>
                  </a:ext>
                </a:extLst>
              </p:cNvPr>
              <p:cNvCxnSpPr>
                <a:cxnSpLocks/>
                <a:stCxn id="9" idx="2"/>
                <a:endCxn id="30" idx="0"/>
              </p:cNvCxnSpPr>
              <p:nvPr/>
            </p:nvCxnSpPr>
            <p:spPr>
              <a:xfrm rot="16200000" flipH="1">
                <a:off x="7761654" y="5350651"/>
                <a:ext cx="657704" cy="3155"/>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BB0BDC14-3AC5-4CE4-AC35-EFA77D839C29}"/>
                  </a:ext>
                </a:extLst>
              </p:cNvPr>
              <p:cNvCxnSpPr>
                <a:cxnSpLocks/>
                <a:stCxn id="9" idx="2"/>
                <a:endCxn id="31" idx="0"/>
              </p:cNvCxnSpPr>
              <p:nvPr/>
            </p:nvCxnSpPr>
            <p:spPr>
              <a:xfrm rot="5400000">
                <a:off x="6522033" y="4113557"/>
                <a:ext cx="657077" cy="2476717"/>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72298A9D-2BF7-4CBD-B7D2-E693FB9DD591}"/>
                </a:ext>
              </a:extLst>
            </p:cNvPr>
            <p:cNvSpPr txBox="1"/>
            <p:nvPr/>
          </p:nvSpPr>
          <p:spPr>
            <a:xfrm>
              <a:off x="5376956" y="4613162"/>
              <a:ext cx="1580868" cy="954107"/>
            </a:xfrm>
            <a:prstGeom prst="rect">
              <a:avLst/>
            </a:prstGeom>
            <a:noFill/>
          </p:spPr>
          <p:txBody>
            <a:bodyPr wrap="square" lIns="182880" tIns="146304" rIns="182880" bIns="146304" rtlCol="0">
              <a:spAutoFit/>
            </a:bodyPr>
            <a:lstStyle/>
            <a:p>
              <a:pPr>
                <a:lnSpc>
                  <a:spcPct val="90000"/>
                </a:lnSpc>
                <a:spcAft>
                  <a:spcPts val="600"/>
                </a:spcAft>
              </a:pPr>
              <a:r>
                <a:rPr lang="en-US" sz="1400" b="1" dirty="0">
                  <a:gradFill>
                    <a:gsLst>
                      <a:gs pos="2917">
                        <a:schemeClr val="tx1"/>
                      </a:gs>
                      <a:gs pos="30000">
                        <a:schemeClr val="tx1"/>
                      </a:gs>
                    </a:gsLst>
                    <a:lin ang="5400000" scaled="0"/>
                  </a:gradFill>
                </a:rPr>
                <a:t>Classification</a:t>
              </a:r>
              <a:r>
                <a:rPr lang="en-US" sz="1400" dirty="0">
                  <a:gradFill>
                    <a:gsLst>
                      <a:gs pos="2917">
                        <a:schemeClr val="tx1"/>
                      </a:gs>
                      <a:gs pos="30000">
                        <a:schemeClr val="tx1"/>
                      </a:gs>
                    </a:gsLst>
                    <a:lin ang="5400000" scaled="0"/>
                  </a:gradFill>
                </a:rPr>
                <a:t>: Internal, NDA</a:t>
              </a:r>
            </a:p>
            <a:p>
              <a:pPr>
                <a:lnSpc>
                  <a:spcPct val="90000"/>
                </a:lnSpc>
                <a:spcAft>
                  <a:spcPts val="600"/>
                </a:spcAft>
              </a:pPr>
              <a:endParaRPr lang="en-US" sz="1400" dirty="0">
                <a:gradFill>
                  <a:gsLst>
                    <a:gs pos="2917">
                      <a:schemeClr val="tx1"/>
                    </a:gs>
                    <a:gs pos="30000">
                      <a:schemeClr val="tx1"/>
                    </a:gs>
                  </a:gsLst>
                  <a:lin ang="5400000" scaled="0"/>
                </a:gradFill>
              </a:endParaRPr>
            </a:p>
          </p:txBody>
        </p:sp>
        <p:sp>
          <p:nvSpPr>
            <p:cNvPr id="4" name="TextBox 3">
              <a:extLst>
                <a:ext uri="{FF2B5EF4-FFF2-40B4-BE49-F238E27FC236}">
                  <a16:creationId xmlns:a16="http://schemas.microsoft.com/office/drawing/2014/main" id="{0CC2AA4A-8B00-491F-8B95-A4F51DACC523}"/>
                </a:ext>
              </a:extLst>
            </p:cNvPr>
            <p:cNvSpPr txBox="1"/>
            <p:nvPr/>
          </p:nvSpPr>
          <p:spPr>
            <a:xfrm>
              <a:off x="7841455" y="5629533"/>
              <a:ext cx="3026791" cy="517065"/>
            </a:xfrm>
            <a:prstGeom prst="rect">
              <a:avLst/>
            </a:prstGeom>
            <a:noFill/>
          </p:spPr>
          <p:txBody>
            <a:bodyPr wrap="non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rPr>
                <a:t>Product</a:t>
              </a:r>
              <a:r>
                <a:rPr lang="en-US" sz="1600" dirty="0">
                  <a:gradFill>
                    <a:gsLst>
                      <a:gs pos="2917">
                        <a:schemeClr val="tx1"/>
                      </a:gs>
                      <a:gs pos="30000">
                        <a:schemeClr val="tx1"/>
                      </a:gs>
                    </a:gsLst>
                    <a:lin ang="5400000" scaled="0"/>
                  </a:gradFill>
                </a:rPr>
                <a:t>: App1, App2, Shared</a:t>
              </a:r>
            </a:p>
          </p:txBody>
        </p:sp>
        <p:pic>
          <p:nvPicPr>
            <p:cNvPr id="43" name="Graphic 42">
              <a:extLst>
                <a:ext uri="{FF2B5EF4-FFF2-40B4-BE49-F238E27FC236}">
                  <a16:creationId xmlns:a16="http://schemas.microsoft.com/office/drawing/2014/main" id="{07D32996-B1BF-47B9-9611-A631DBC0162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52341" y="5154597"/>
              <a:ext cx="487317" cy="487317"/>
            </a:xfrm>
            <a:prstGeom prst="rect">
              <a:avLst/>
            </a:prstGeom>
          </p:spPr>
        </p:pic>
        <p:pic>
          <p:nvPicPr>
            <p:cNvPr id="45" name="Graphic 44">
              <a:extLst>
                <a:ext uri="{FF2B5EF4-FFF2-40B4-BE49-F238E27FC236}">
                  <a16:creationId xmlns:a16="http://schemas.microsoft.com/office/drawing/2014/main" id="{731E214B-BD9D-4A71-91C9-EF3FCD04E7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861401" y="5678492"/>
              <a:ext cx="487317" cy="487317"/>
            </a:xfrm>
            <a:prstGeom prst="rect">
              <a:avLst/>
            </a:prstGeom>
          </p:spPr>
        </p:pic>
      </p:grpSp>
    </p:spTree>
    <p:extLst>
      <p:ext uri="{BB962C8B-B14F-4D97-AF65-F5344CB8AC3E}">
        <p14:creationId xmlns:p14="http://schemas.microsoft.com/office/powerpoint/2010/main" val="327738738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28DE25-808C-4CAD-9C24-DB4E2F2D0CF1}"/>
              </a:ext>
            </a:extLst>
          </p:cNvPr>
          <p:cNvSpPr>
            <a:spLocks noGrp="1"/>
          </p:cNvSpPr>
          <p:nvPr>
            <p:ph type="title"/>
          </p:nvPr>
        </p:nvSpPr>
        <p:spPr>
          <a:xfrm>
            <a:off x="569911" y="2846896"/>
            <a:ext cx="5830889" cy="1153268"/>
          </a:xfrm>
        </p:spPr>
        <p:txBody>
          <a:bodyPr/>
          <a:lstStyle/>
          <a:p>
            <a:r>
              <a:rPr lang="en-US" dirty="0"/>
              <a:t>Design for Azure Policy and RBAC</a:t>
            </a:r>
          </a:p>
        </p:txBody>
      </p:sp>
    </p:spTree>
    <p:extLst>
      <p:ext uri="{BB962C8B-B14F-4D97-AF65-F5344CB8AC3E}">
        <p14:creationId xmlns:p14="http://schemas.microsoft.com/office/powerpoint/2010/main" val="3506814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4EFA3-ECEE-4EE7-B8D5-5AA5BEF5E9B4}"/>
              </a:ext>
            </a:extLst>
          </p:cNvPr>
          <p:cNvSpPr>
            <a:spLocks noGrp="1"/>
          </p:cNvSpPr>
          <p:nvPr>
            <p:ph type="title"/>
          </p:nvPr>
        </p:nvSpPr>
        <p:spPr>
          <a:xfrm>
            <a:off x="418643" y="440494"/>
            <a:ext cx="11341268" cy="642840"/>
          </a:xfrm>
        </p:spPr>
        <p:txBody>
          <a:bodyPr/>
          <a:lstStyle/>
          <a:p>
            <a:r>
              <a:rPr lang="en-US" dirty="0"/>
              <a:t>When to use Azure Policy</a:t>
            </a:r>
          </a:p>
        </p:txBody>
      </p:sp>
      <p:sp>
        <p:nvSpPr>
          <p:cNvPr id="12" name="Text Placeholder 11">
            <a:extLst>
              <a:ext uri="{FF2B5EF4-FFF2-40B4-BE49-F238E27FC236}">
                <a16:creationId xmlns:a16="http://schemas.microsoft.com/office/drawing/2014/main" id="{848872E0-4DDE-4D4C-A62E-D0ED4166EEE4}"/>
              </a:ext>
            </a:extLst>
          </p:cNvPr>
          <p:cNvSpPr>
            <a:spLocks noGrp="1"/>
          </p:cNvSpPr>
          <p:nvPr>
            <p:ph type="body" sz="quarter" idx="10"/>
          </p:nvPr>
        </p:nvSpPr>
        <p:spPr>
          <a:xfrm>
            <a:off x="432089" y="978559"/>
            <a:ext cx="11341268" cy="430887"/>
          </a:xfrm>
        </p:spPr>
        <p:txBody>
          <a:bodyPr/>
          <a:lstStyle/>
          <a:p>
            <a:r>
              <a:rPr lang="en-US" dirty="0"/>
              <a:t>Azure Policy helps to enforce organizational standards and to assess compliance at-scale.</a:t>
            </a:r>
          </a:p>
        </p:txBody>
      </p:sp>
      <p:grpSp>
        <p:nvGrpSpPr>
          <p:cNvPr id="9" name="Group 8" descr="Policies at the production and app level. ">
            <a:extLst>
              <a:ext uri="{FF2B5EF4-FFF2-40B4-BE49-F238E27FC236}">
                <a16:creationId xmlns:a16="http://schemas.microsoft.com/office/drawing/2014/main" id="{873EFCAB-C288-4990-AB0E-B8FF4C6E0973}"/>
              </a:ext>
            </a:extLst>
          </p:cNvPr>
          <p:cNvGrpSpPr/>
          <p:nvPr/>
        </p:nvGrpSpPr>
        <p:grpSpPr>
          <a:xfrm>
            <a:off x="1854852" y="1621399"/>
            <a:ext cx="9616344" cy="1977349"/>
            <a:chOff x="642997" y="3085885"/>
            <a:chExt cx="9616344" cy="1977349"/>
          </a:xfrm>
        </p:grpSpPr>
        <p:grpSp>
          <p:nvGrpSpPr>
            <p:cNvPr id="10" name="Group 9">
              <a:extLst>
                <a:ext uri="{FF2B5EF4-FFF2-40B4-BE49-F238E27FC236}">
                  <a16:creationId xmlns:a16="http://schemas.microsoft.com/office/drawing/2014/main" id="{65989672-FF60-4C31-BEF4-BC90042147DE}"/>
                </a:ext>
              </a:extLst>
            </p:cNvPr>
            <p:cNvGrpSpPr/>
            <p:nvPr/>
          </p:nvGrpSpPr>
          <p:grpSpPr>
            <a:xfrm>
              <a:off x="642997" y="3287962"/>
              <a:ext cx="3389176" cy="1687111"/>
              <a:chOff x="594255" y="3287970"/>
              <a:chExt cx="4542627" cy="2233807"/>
            </a:xfrm>
          </p:grpSpPr>
          <p:sp>
            <p:nvSpPr>
              <p:cNvPr id="16" name="TextBox 15">
                <a:extLst>
                  <a:ext uri="{FF2B5EF4-FFF2-40B4-BE49-F238E27FC236}">
                    <a16:creationId xmlns:a16="http://schemas.microsoft.com/office/drawing/2014/main" id="{DB965753-E347-457E-A0A7-C6F0C7792778}"/>
                  </a:ext>
                </a:extLst>
              </p:cNvPr>
              <p:cNvSpPr txBox="1"/>
              <p:nvPr/>
            </p:nvSpPr>
            <p:spPr>
              <a:xfrm>
                <a:off x="1933179" y="3287970"/>
                <a:ext cx="2062755" cy="684616"/>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Production</a:t>
                </a:r>
              </a:p>
            </p:txBody>
          </p:sp>
          <p:sp>
            <p:nvSpPr>
              <p:cNvPr id="17" name="TextBox 16">
                <a:extLst>
                  <a:ext uri="{FF2B5EF4-FFF2-40B4-BE49-F238E27FC236}">
                    <a16:creationId xmlns:a16="http://schemas.microsoft.com/office/drawing/2014/main" id="{BAF2D559-938D-46ED-A2BB-E18B47CB191E}"/>
                  </a:ext>
                </a:extLst>
              </p:cNvPr>
              <p:cNvSpPr txBox="1"/>
              <p:nvPr/>
            </p:nvSpPr>
            <p:spPr>
              <a:xfrm>
                <a:off x="3074127" y="4837161"/>
                <a:ext cx="2062755" cy="684616"/>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App2</a:t>
                </a:r>
              </a:p>
            </p:txBody>
          </p:sp>
          <p:sp>
            <p:nvSpPr>
              <p:cNvPr id="18" name="TextBox 17">
                <a:extLst>
                  <a:ext uri="{FF2B5EF4-FFF2-40B4-BE49-F238E27FC236}">
                    <a16:creationId xmlns:a16="http://schemas.microsoft.com/office/drawing/2014/main" id="{B33E72EF-65A3-4540-803D-302DD44F9E7D}"/>
                  </a:ext>
                </a:extLst>
              </p:cNvPr>
              <p:cNvSpPr txBox="1"/>
              <p:nvPr/>
            </p:nvSpPr>
            <p:spPr>
              <a:xfrm>
                <a:off x="594255" y="4836532"/>
                <a:ext cx="2062755" cy="684616"/>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App1</a:t>
                </a:r>
              </a:p>
            </p:txBody>
          </p:sp>
          <p:cxnSp>
            <p:nvCxnSpPr>
              <p:cNvPr id="19" name="Connector: Elbow 18">
                <a:extLst>
                  <a:ext uri="{FF2B5EF4-FFF2-40B4-BE49-F238E27FC236}">
                    <a16:creationId xmlns:a16="http://schemas.microsoft.com/office/drawing/2014/main" id="{1BD78FA0-4FE1-4C28-926B-3F28EB7C9D69}"/>
                  </a:ext>
                </a:extLst>
              </p:cNvPr>
              <p:cNvCxnSpPr>
                <a:cxnSpLocks/>
                <a:stCxn id="16" idx="2"/>
                <a:endCxn id="17" idx="0"/>
              </p:cNvCxnSpPr>
              <p:nvPr/>
            </p:nvCxnSpPr>
            <p:spPr>
              <a:xfrm rot="16200000" flipH="1">
                <a:off x="3102743" y="3834399"/>
                <a:ext cx="864576" cy="1140948"/>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0B2AB629-660F-449B-BCDD-D1A3F38ECC29}"/>
                  </a:ext>
                </a:extLst>
              </p:cNvPr>
              <p:cNvCxnSpPr>
                <a:cxnSpLocks/>
                <a:stCxn id="16" idx="2"/>
                <a:endCxn id="18" idx="0"/>
              </p:cNvCxnSpPr>
              <p:nvPr/>
            </p:nvCxnSpPr>
            <p:spPr>
              <a:xfrm rot="5400000">
                <a:off x="1863122" y="3735097"/>
                <a:ext cx="863947" cy="1338924"/>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D2569D99-8944-4CF2-90D3-425F9A222D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76132" y="3273095"/>
              <a:ext cx="441189" cy="441189"/>
            </a:xfrm>
            <a:prstGeom prst="rect">
              <a:avLst/>
            </a:prstGeom>
          </p:spPr>
        </p:pic>
        <p:sp>
          <p:nvSpPr>
            <p:cNvPr id="13" name="TextBox 12">
              <a:extLst>
                <a:ext uri="{FF2B5EF4-FFF2-40B4-BE49-F238E27FC236}">
                  <a16:creationId xmlns:a16="http://schemas.microsoft.com/office/drawing/2014/main" id="{E0EC742F-86AB-464A-BF7B-84898D476C45}"/>
                </a:ext>
              </a:extLst>
            </p:cNvPr>
            <p:cNvSpPr txBox="1"/>
            <p:nvPr/>
          </p:nvSpPr>
          <p:spPr>
            <a:xfrm>
              <a:off x="3843875" y="3085885"/>
              <a:ext cx="3975063" cy="815608"/>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Virtual machines limited to certain SKUs</a:t>
              </a:r>
            </a:p>
            <a:p>
              <a:pPr>
                <a:lnSpc>
                  <a:spcPct val="90000"/>
                </a:lnSpc>
                <a:spcAft>
                  <a:spcPts val="600"/>
                </a:spcAft>
              </a:pPr>
              <a:r>
                <a:rPr lang="en-US" sz="1600" dirty="0">
                  <a:gradFill>
                    <a:gsLst>
                      <a:gs pos="2917">
                        <a:schemeClr val="tx1"/>
                      </a:gs>
                      <a:gs pos="30000">
                        <a:schemeClr val="tx1"/>
                      </a:gs>
                    </a:gsLst>
                    <a:lin ang="5400000" scaled="0"/>
                  </a:gradFill>
                </a:rPr>
                <a:t>Enforce product tag and value</a:t>
              </a:r>
            </a:p>
          </p:txBody>
        </p:sp>
        <p:sp>
          <p:nvSpPr>
            <p:cNvPr id="14" name="TextBox 13">
              <a:extLst>
                <a:ext uri="{FF2B5EF4-FFF2-40B4-BE49-F238E27FC236}">
                  <a16:creationId xmlns:a16="http://schemas.microsoft.com/office/drawing/2014/main" id="{4242EBB1-EA97-44C6-94CF-EDBBB17E8010}"/>
                </a:ext>
              </a:extLst>
            </p:cNvPr>
            <p:cNvSpPr txBox="1"/>
            <p:nvPr/>
          </p:nvSpPr>
          <p:spPr>
            <a:xfrm>
              <a:off x="4657002" y="4247626"/>
              <a:ext cx="5602339" cy="815608"/>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Deploy only in certain locations – different for each app</a:t>
              </a:r>
            </a:p>
            <a:p>
              <a:pPr>
                <a:lnSpc>
                  <a:spcPct val="90000"/>
                </a:lnSpc>
                <a:spcAft>
                  <a:spcPts val="600"/>
                </a:spcAft>
              </a:pPr>
              <a:r>
                <a:rPr lang="en-US" sz="1600" dirty="0">
                  <a:gradFill>
                    <a:gsLst>
                      <a:gs pos="2917">
                        <a:schemeClr val="tx1"/>
                      </a:gs>
                      <a:gs pos="30000">
                        <a:schemeClr val="tx1"/>
                      </a:gs>
                    </a:gsLst>
                    <a:lin ang="5400000" scaled="0"/>
                  </a:gradFill>
                </a:rPr>
                <a:t>Enable auditing and logging for SQL apps</a:t>
              </a:r>
            </a:p>
          </p:txBody>
        </p:sp>
        <p:pic>
          <p:nvPicPr>
            <p:cNvPr id="15" name="Graphic 14">
              <a:extLst>
                <a:ext uri="{FF2B5EF4-FFF2-40B4-BE49-F238E27FC236}">
                  <a16:creationId xmlns:a16="http://schemas.microsoft.com/office/drawing/2014/main" id="{841F28B9-F299-4C6A-973F-11296A1C85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74382" y="4448520"/>
              <a:ext cx="441189" cy="441189"/>
            </a:xfrm>
            <a:prstGeom prst="rect">
              <a:avLst/>
            </a:prstGeom>
          </p:spPr>
        </p:pic>
      </p:grpSp>
      <p:sp>
        <p:nvSpPr>
          <p:cNvPr id="3" name="Text Placeholder 1">
            <a:extLst>
              <a:ext uri="{FF2B5EF4-FFF2-40B4-BE49-F238E27FC236}">
                <a16:creationId xmlns:a16="http://schemas.microsoft.com/office/drawing/2014/main" id="{69794D22-BA89-47EE-9895-31E2EB7BF1D0}"/>
              </a:ext>
            </a:extLst>
          </p:cNvPr>
          <p:cNvSpPr txBox="1">
            <a:spLocks/>
          </p:cNvSpPr>
          <p:nvPr/>
        </p:nvSpPr>
        <p:spPr>
          <a:xfrm>
            <a:off x="482907" y="3924860"/>
            <a:ext cx="9148773" cy="2359602"/>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spcAft>
                <a:spcPts val="600"/>
              </a:spcAft>
              <a:buFont typeface="Arial" panose="020B0604020202020204" pitchFamily="34" charset="0"/>
              <a:buChar char="•"/>
            </a:pPr>
            <a:r>
              <a:rPr lang="en-US" sz="2000" dirty="0">
                <a:latin typeface="+mn-lt"/>
              </a:rPr>
              <a:t>Large number of built-in policies and you can create custom policies</a:t>
            </a:r>
          </a:p>
          <a:p>
            <a:pPr>
              <a:spcAft>
                <a:spcPts val="600"/>
              </a:spcAft>
            </a:pPr>
            <a:r>
              <a:rPr lang="en-US" sz="2000" dirty="0">
                <a:solidFill>
                  <a:schemeClr val="tx2">
                    <a:lumMod val="50000"/>
                  </a:schemeClr>
                </a:solidFill>
                <a:latin typeface="+mn-lt"/>
              </a:rPr>
              <a:t>Examples</a:t>
            </a:r>
          </a:p>
          <a:p>
            <a:pPr marL="342900" indent="-342900">
              <a:spcAft>
                <a:spcPts val="600"/>
              </a:spcAft>
              <a:buFont typeface="Arial" panose="020B0604020202020204" pitchFamily="34" charset="0"/>
              <a:buChar char="•"/>
            </a:pPr>
            <a:r>
              <a:rPr lang="en-US" sz="2000" dirty="0">
                <a:latin typeface="+mn-lt"/>
              </a:rPr>
              <a:t>Allow only certain virtual machines sizes for your project</a:t>
            </a:r>
          </a:p>
          <a:p>
            <a:pPr marL="342900" indent="-342900">
              <a:spcAft>
                <a:spcPts val="600"/>
              </a:spcAft>
              <a:buFont typeface="Arial" panose="020B0604020202020204" pitchFamily="34" charset="0"/>
              <a:buChar char="•"/>
            </a:pPr>
            <a:r>
              <a:rPr lang="en-US" sz="2000" dirty="0">
                <a:latin typeface="+mn-lt"/>
              </a:rPr>
              <a:t>Ensure all resources are correctly tagged – if not, apply  the tag</a:t>
            </a:r>
          </a:p>
          <a:p>
            <a:pPr marL="342900" indent="-342900">
              <a:spcAft>
                <a:spcPts val="600"/>
              </a:spcAft>
              <a:buFont typeface="Arial" panose="020B0604020202020204" pitchFamily="34" charset="0"/>
              <a:buChar char="•"/>
            </a:pPr>
            <a:r>
              <a:rPr lang="en-US" sz="2000" dirty="0">
                <a:latin typeface="+mn-lt"/>
              </a:rPr>
              <a:t>Recommend system updates on your servers</a:t>
            </a:r>
          </a:p>
          <a:p>
            <a:pPr marL="342900" indent="-342900">
              <a:spcAft>
                <a:spcPts val="600"/>
              </a:spcAft>
              <a:buFont typeface="Arial" panose="020B0604020202020204" pitchFamily="34" charset="0"/>
              <a:buChar char="•"/>
            </a:pPr>
            <a:r>
              <a:rPr lang="en-US" sz="2000" dirty="0">
                <a:latin typeface="+mn-lt"/>
              </a:rPr>
              <a:t>Enable multifactor authentication for all subscription accounts</a:t>
            </a:r>
            <a:endParaRPr lang="en-US" sz="2000" dirty="0">
              <a:solidFill>
                <a:schemeClr val="tx1"/>
              </a:solidFill>
              <a:latin typeface="+mn-lt"/>
            </a:endParaRPr>
          </a:p>
          <a:p>
            <a:pPr marL="342900" indent="-342900">
              <a:spcAft>
                <a:spcPts val="600"/>
              </a:spcAft>
              <a:buFont typeface="Arial" panose="020B0604020202020204" pitchFamily="34" charset="0"/>
              <a:buChar char="•"/>
            </a:pPr>
            <a:endParaRPr lang="en-US" sz="2000" dirty="0">
              <a:solidFill>
                <a:schemeClr val="tx1"/>
              </a:solidFill>
              <a:latin typeface="+mn-lt"/>
            </a:endParaRPr>
          </a:p>
          <a:p>
            <a:pPr marL="342900" indent="-342900">
              <a:spcAft>
                <a:spcPts val="600"/>
              </a:spcAft>
              <a:buFont typeface="Arial" panose="020B0604020202020204" pitchFamily="34" charset="0"/>
              <a:buChar char="•"/>
            </a:pPr>
            <a:endParaRPr lang="en-US" sz="2000" dirty="0">
              <a:solidFill>
                <a:schemeClr val="tx1"/>
              </a:solidFill>
              <a:latin typeface="+mn-lt"/>
            </a:endParaRPr>
          </a:p>
        </p:txBody>
      </p:sp>
    </p:spTree>
    <p:extLst>
      <p:ext uri="{BB962C8B-B14F-4D97-AF65-F5344CB8AC3E}">
        <p14:creationId xmlns:p14="http://schemas.microsoft.com/office/powerpoint/2010/main" val="235355826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ltLang="zh-CN" dirty="0"/>
              <a:t>Design a governance solution</a:t>
            </a:r>
            <a:endParaRPr lang="en-US" dirty="0"/>
          </a:p>
        </p:txBody>
      </p:sp>
    </p:spTree>
    <p:extLst>
      <p:ext uri="{BB962C8B-B14F-4D97-AF65-F5344CB8AC3E}">
        <p14:creationId xmlns:p14="http://schemas.microsoft.com/office/powerpoint/2010/main" val="228175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b="1" dirty="0"/>
              <a:t>Considerations for Azure Policy </a:t>
            </a:r>
            <a:endParaRPr lang="en-US" dirty="0"/>
          </a:p>
        </p:txBody>
      </p:sp>
      <p:sp>
        <p:nvSpPr>
          <p:cNvPr id="16" name="TextBox 15">
            <a:extLst>
              <a:ext uri="{FF2B5EF4-FFF2-40B4-BE49-F238E27FC236}">
                <a16:creationId xmlns:a16="http://schemas.microsoft.com/office/drawing/2014/main" id="{E91A5D4C-0B11-4417-AE90-8E79777B9716}"/>
              </a:ext>
            </a:extLst>
          </p:cNvPr>
          <p:cNvSpPr txBox="1"/>
          <p:nvPr/>
        </p:nvSpPr>
        <p:spPr>
          <a:xfrm>
            <a:off x="481424" y="1527140"/>
            <a:ext cx="5359811" cy="4401205"/>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2000" dirty="0">
                <a:latin typeface="+mn-lt"/>
              </a:rPr>
              <a:t>Apply policy at the highest scope possible</a:t>
            </a:r>
          </a:p>
          <a:p>
            <a:pPr marL="285750" indent="-285750">
              <a:spcAft>
                <a:spcPts val="1200"/>
              </a:spcAft>
              <a:buFont typeface="Arial" panose="020B0604020202020204" pitchFamily="34" charset="0"/>
              <a:buChar char="•"/>
            </a:pPr>
            <a:r>
              <a:rPr lang="en-US" sz="2000" dirty="0">
                <a:latin typeface="+mn-lt"/>
              </a:rPr>
              <a:t>Know when policies are evaluated</a:t>
            </a:r>
          </a:p>
          <a:p>
            <a:pPr marL="285750" indent="-285750">
              <a:spcAft>
                <a:spcPts val="1200"/>
              </a:spcAft>
              <a:buFont typeface="Arial" panose="020B0604020202020204" pitchFamily="34" charset="0"/>
              <a:buChar char="•"/>
            </a:pPr>
            <a:r>
              <a:rPr lang="en-US" sz="2000" dirty="0">
                <a:latin typeface="+mn-lt"/>
              </a:rPr>
              <a:t>Decide what to do if a resource is </a:t>
            </a:r>
            <a:br>
              <a:rPr lang="en-US" sz="2000" dirty="0">
                <a:latin typeface="+mn-lt"/>
              </a:rPr>
            </a:br>
            <a:r>
              <a:rPr lang="en-US" sz="2000" dirty="0">
                <a:latin typeface="+mn-lt"/>
              </a:rPr>
              <a:t>non-compliant </a:t>
            </a:r>
          </a:p>
          <a:p>
            <a:pPr marL="285750" indent="-285750">
              <a:spcAft>
                <a:spcPts val="1200"/>
              </a:spcAft>
              <a:buFont typeface="Arial" panose="020B0604020202020204" pitchFamily="34" charset="0"/>
              <a:buChar char="•"/>
            </a:pPr>
            <a:r>
              <a:rPr lang="en-US" sz="2000" dirty="0">
                <a:latin typeface="+mn-lt"/>
              </a:rPr>
              <a:t>Consider when to automatically remediate non-compliant resources</a:t>
            </a:r>
          </a:p>
          <a:p>
            <a:pPr marL="285750" indent="-285750">
              <a:spcAft>
                <a:spcPts val="1200"/>
              </a:spcAft>
              <a:buFont typeface="Arial" panose="020B0604020202020204" pitchFamily="34" charset="0"/>
              <a:buChar char="•"/>
            </a:pPr>
            <a:r>
              <a:rPr lang="en-US" sz="2000" dirty="0">
                <a:latin typeface="+mn-lt"/>
              </a:rPr>
              <a:t>Use the Azure policy compliance dashboard for auditing and review</a:t>
            </a:r>
          </a:p>
          <a:p>
            <a:pPr marL="285750" indent="-285750">
              <a:spcAft>
                <a:spcPts val="1200"/>
              </a:spcAft>
              <a:buFont typeface="Arial" panose="020B0604020202020204" pitchFamily="34" charset="0"/>
              <a:buChar char="•"/>
            </a:pPr>
            <a:r>
              <a:rPr lang="en-US" sz="2000" dirty="0"/>
              <a:t>Effectively combine Azure policy with RBAC (next slide)</a:t>
            </a:r>
            <a:endParaRPr lang="en-US" sz="2000" dirty="0">
              <a:latin typeface="+mn-lt"/>
            </a:endParaRPr>
          </a:p>
          <a:p>
            <a:pPr marL="285750" indent="-285750">
              <a:spcAft>
                <a:spcPts val="1200"/>
              </a:spcAft>
              <a:buFont typeface="Arial" panose="020B0604020202020204" pitchFamily="34" charset="0"/>
              <a:buChar char="•"/>
            </a:pPr>
            <a:endParaRPr lang="en-US" sz="2000" dirty="0">
              <a:latin typeface="+mn-lt"/>
            </a:endParaRPr>
          </a:p>
        </p:txBody>
      </p:sp>
      <p:pic>
        <p:nvPicPr>
          <p:cNvPr id="4" name="Picture 3" descr="Developers and Operations use built-in controls through policy instead of workflow. ">
            <a:extLst>
              <a:ext uri="{FF2B5EF4-FFF2-40B4-BE49-F238E27FC236}">
                <a16:creationId xmlns:a16="http://schemas.microsoft.com/office/drawing/2014/main" id="{449480B9-2075-4B49-B0FB-80DD3CACFA62}"/>
              </a:ext>
            </a:extLst>
          </p:cNvPr>
          <p:cNvPicPr>
            <a:picLocks noChangeAspect="1"/>
          </p:cNvPicPr>
          <p:nvPr/>
        </p:nvPicPr>
        <p:blipFill>
          <a:blip r:embed="rId3"/>
          <a:stretch>
            <a:fillRect/>
          </a:stretch>
        </p:blipFill>
        <p:spPr>
          <a:xfrm>
            <a:off x="6238650" y="2101221"/>
            <a:ext cx="5471926" cy="2679937"/>
          </a:xfrm>
          <a:prstGeom prst="rect">
            <a:avLst/>
          </a:prstGeom>
        </p:spPr>
      </p:pic>
    </p:spTree>
    <p:extLst>
      <p:ext uri="{BB962C8B-B14F-4D97-AF65-F5344CB8AC3E}">
        <p14:creationId xmlns:p14="http://schemas.microsoft.com/office/powerpoint/2010/main" val="308010446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418643" y="440494"/>
            <a:ext cx="11341268" cy="642840"/>
          </a:xfrm>
        </p:spPr>
        <p:txBody>
          <a:bodyPr/>
          <a:lstStyle/>
          <a:p>
            <a:r>
              <a:rPr lang="en-US" dirty="0"/>
              <a:t>Design for Azure role-based access control (RBAC)</a:t>
            </a:r>
          </a:p>
        </p:txBody>
      </p:sp>
      <p:sp>
        <p:nvSpPr>
          <p:cNvPr id="3" name="Text Placeholder 2">
            <a:extLst>
              <a:ext uri="{FF2B5EF4-FFF2-40B4-BE49-F238E27FC236}">
                <a16:creationId xmlns:a16="http://schemas.microsoft.com/office/drawing/2014/main" id="{67F7C0E3-5008-4A8D-9746-E1EF0632D4B6}"/>
              </a:ext>
            </a:extLst>
          </p:cNvPr>
          <p:cNvSpPr>
            <a:spLocks noGrp="1"/>
          </p:cNvSpPr>
          <p:nvPr>
            <p:ph type="body" sz="quarter" idx="10"/>
          </p:nvPr>
        </p:nvSpPr>
        <p:spPr>
          <a:xfrm>
            <a:off x="432089" y="990866"/>
            <a:ext cx="11341268" cy="430887"/>
          </a:xfrm>
        </p:spPr>
        <p:txBody>
          <a:bodyPr/>
          <a:lstStyle/>
          <a:p>
            <a:r>
              <a:rPr lang="en-US" dirty="0"/>
              <a:t>Azure RBAC allows you to grant access to Azure resources that you control.</a:t>
            </a:r>
          </a:p>
        </p:txBody>
      </p:sp>
      <p:sp>
        <p:nvSpPr>
          <p:cNvPr id="9" name="Text Placeholder 5">
            <a:extLst>
              <a:ext uri="{FF2B5EF4-FFF2-40B4-BE49-F238E27FC236}">
                <a16:creationId xmlns:a16="http://schemas.microsoft.com/office/drawing/2014/main" id="{E812EFF8-3535-4518-B218-246DB8E1ECB4}"/>
              </a:ext>
            </a:extLst>
          </p:cNvPr>
          <p:cNvSpPr txBox="1">
            <a:spLocks/>
          </p:cNvSpPr>
          <p:nvPr/>
        </p:nvSpPr>
        <p:spPr>
          <a:xfrm>
            <a:off x="264463" y="1985757"/>
            <a:ext cx="5707997" cy="3883534"/>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spcAft>
                <a:spcPts val="1200"/>
              </a:spcAft>
              <a:buFont typeface="Arial" panose="020B0604020202020204" pitchFamily="34" charset="0"/>
              <a:buChar char="•"/>
            </a:pPr>
            <a:r>
              <a:rPr lang="en-US" sz="2000" dirty="0">
                <a:latin typeface="+mn-lt"/>
              </a:rPr>
              <a:t>Only grant users the access they need</a:t>
            </a:r>
          </a:p>
          <a:p>
            <a:pPr marL="285750" indent="-285750">
              <a:spcAft>
                <a:spcPts val="1200"/>
              </a:spcAft>
              <a:buFont typeface="Arial" panose="020B0604020202020204" pitchFamily="34" charset="0"/>
              <a:buChar char="•"/>
            </a:pPr>
            <a:r>
              <a:rPr lang="en-US" sz="2000" dirty="0">
                <a:latin typeface="+mn-lt"/>
              </a:rPr>
              <a:t>Assign at the highest scope level that meets the requirements</a:t>
            </a:r>
          </a:p>
          <a:p>
            <a:pPr marL="285750" indent="-285750">
              <a:spcAft>
                <a:spcPts val="1200"/>
              </a:spcAft>
              <a:buFont typeface="Arial" panose="020B0604020202020204" pitchFamily="34" charset="0"/>
              <a:buChar char="•"/>
            </a:pPr>
            <a:r>
              <a:rPr lang="en-US" sz="2000" dirty="0">
                <a:latin typeface="+mn-lt"/>
              </a:rPr>
              <a:t>Assign roles to groups, not users</a:t>
            </a:r>
          </a:p>
          <a:p>
            <a:pPr marL="285750" indent="-285750">
              <a:spcAft>
                <a:spcPts val="1200"/>
              </a:spcAft>
              <a:buFont typeface="Arial" panose="020B0604020202020204" pitchFamily="34" charset="0"/>
              <a:buChar char="•"/>
            </a:pPr>
            <a:r>
              <a:rPr lang="en-US" sz="2000" dirty="0">
                <a:latin typeface="+mn-lt"/>
              </a:rPr>
              <a:t>Know when to create a custom role</a:t>
            </a:r>
          </a:p>
          <a:p>
            <a:pPr marL="285750" indent="-285750">
              <a:spcAft>
                <a:spcPts val="1200"/>
              </a:spcAft>
              <a:buFont typeface="Arial" panose="020B0604020202020204" pitchFamily="34" charset="0"/>
              <a:buChar char="•"/>
            </a:pPr>
            <a:r>
              <a:rPr lang="en-US" sz="2000" dirty="0">
                <a:latin typeface="+mn-lt"/>
              </a:rPr>
              <a:t>Consider what happens if you have overlapping role assignments</a:t>
            </a:r>
          </a:p>
        </p:txBody>
      </p:sp>
      <p:pic>
        <p:nvPicPr>
          <p:cNvPr id="8" name="Picture 7" descr="Different roles appear at different scope levels">
            <a:extLst>
              <a:ext uri="{FF2B5EF4-FFF2-40B4-BE49-F238E27FC236}">
                <a16:creationId xmlns:a16="http://schemas.microsoft.com/office/drawing/2014/main" id="{5B647FA3-881A-421E-B4DE-E9894DB7B1F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051914" y="1715679"/>
            <a:ext cx="5875623" cy="3726046"/>
          </a:xfrm>
          <a:prstGeom prst="rect">
            <a:avLst/>
          </a:prstGeom>
          <a:noFill/>
        </p:spPr>
      </p:pic>
    </p:spTree>
    <p:extLst>
      <p:ext uri="{BB962C8B-B14F-4D97-AF65-F5344CB8AC3E}">
        <p14:creationId xmlns:p14="http://schemas.microsoft.com/office/powerpoint/2010/main" val="204878303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EDBAE4-55C0-45DF-9751-8868453C388C}"/>
              </a:ext>
            </a:extLst>
          </p:cNvPr>
          <p:cNvSpPr>
            <a:spLocks noGrp="1"/>
          </p:cNvSpPr>
          <p:nvPr>
            <p:ph type="title"/>
          </p:nvPr>
        </p:nvSpPr>
        <p:spPr/>
        <p:txBody>
          <a:bodyPr/>
          <a:lstStyle/>
          <a:p>
            <a:r>
              <a:rPr lang="en-US" dirty="0"/>
              <a:t>When to combine Azure Policy and Azure RBAC</a:t>
            </a:r>
          </a:p>
        </p:txBody>
      </p:sp>
      <p:grpSp>
        <p:nvGrpSpPr>
          <p:cNvPr id="93" name="Group 92" descr="RBAC and Azure Policy determine an Admin's access. ">
            <a:extLst>
              <a:ext uri="{FF2B5EF4-FFF2-40B4-BE49-F238E27FC236}">
                <a16:creationId xmlns:a16="http://schemas.microsoft.com/office/drawing/2014/main" id="{E349B74C-90F0-4C1B-A6AF-AD03A678E660}"/>
              </a:ext>
            </a:extLst>
          </p:cNvPr>
          <p:cNvGrpSpPr/>
          <p:nvPr/>
        </p:nvGrpSpPr>
        <p:grpSpPr>
          <a:xfrm>
            <a:off x="157769" y="1462609"/>
            <a:ext cx="11754076" cy="3195936"/>
            <a:chOff x="157769" y="1462609"/>
            <a:chExt cx="11754076" cy="3195936"/>
          </a:xfrm>
        </p:grpSpPr>
        <p:graphicFrame>
          <p:nvGraphicFramePr>
            <p:cNvPr id="6" name="Object 5">
              <a:extLst>
                <a:ext uri="{FF2B5EF4-FFF2-40B4-BE49-F238E27FC236}">
                  <a16:creationId xmlns:a16="http://schemas.microsoft.com/office/drawing/2014/main" id="{63018D5B-1C5A-4F1A-8296-9407EA6CDB8C}"/>
                </a:ext>
              </a:extLst>
            </p:cNvPr>
            <p:cNvGraphicFramePr>
              <a:graphicFrameLocks noChangeAspect="1"/>
            </p:cNvGraphicFramePr>
            <p:nvPr>
              <p:extLst>
                <p:ext uri="{D42A27DB-BD31-4B8C-83A1-F6EECF244321}">
                  <p14:modId xmlns:p14="http://schemas.microsoft.com/office/powerpoint/2010/main" val="4090706670"/>
                </p:ext>
              </p:extLst>
            </p:nvPr>
          </p:nvGraphicFramePr>
          <p:xfrm>
            <a:off x="651550" y="3371148"/>
            <a:ext cx="694823" cy="840104"/>
          </p:xfrm>
          <a:graphic>
            <a:graphicData uri="http://schemas.openxmlformats.org/presentationml/2006/ole">
              <mc:AlternateContent xmlns:mc="http://schemas.openxmlformats.org/markup-compatibility/2006">
                <mc:Choice xmlns:v="urn:schemas-microsoft-com:vml" Requires="v">
                  <p:oleObj name="Bitmap Image" r:id="rId3" imgW="1047600" imgH="1266840" progId="Paint.Picture">
                    <p:embed/>
                  </p:oleObj>
                </mc:Choice>
                <mc:Fallback>
                  <p:oleObj name="Bitmap Image" r:id="rId3" imgW="1047600" imgH="1266840" progId="Paint.Picture">
                    <p:embed/>
                    <p:pic>
                      <p:nvPicPr>
                        <p:cNvPr id="6" name="Object 5">
                          <a:extLst>
                            <a:ext uri="{FF2B5EF4-FFF2-40B4-BE49-F238E27FC236}">
                              <a16:creationId xmlns:a16="http://schemas.microsoft.com/office/drawing/2014/main" id="{63018D5B-1C5A-4F1A-8296-9407EA6CDB8C}"/>
                            </a:ext>
                          </a:extLst>
                        </p:cNvPr>
                        <p:cNvPicPr/>
                        <p:nvPr/>
                      </p:nvPicPr>
                      <p:blipFill>
                        <a:blip r:embed="rId4"/>
                        <a:stretch>
                          <a:fillRect/>
                        </a:stretch>
                      </p:blipFill>
                      <p:spPr>
                        <a:xfrm>
                          <a:off x="651550" y="3371148"/>
                          <a:ext cx="694823" cy="840104"/>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D921281A-3BD3-4FB3-A5DE-FE8038DAA636}"/>
                </a:ext>
              </a:extLst>
            </p:cNvPr>
            <p:cNvSpPr txBox="1"/>
            <p:nvPr/>
          </p:nvSpPr>
          <p:spPr>
            <a:xfrm>
              <a:off x="157769" y="4113780"/>
              <a:ext cx="1682384" cy="544765"/>
            </a:xfrm>
            <a:prstGeom prst="rect">
              <a:avLst/>
            </a:prstGeom>
            <a:noFill/>
          </p:spPr>
          <p:txBody>
            <a:bodyPr wrap="none" lIns="182880" tIns="146304" rIns="182880" bIns="146304" rtlCol="0">
              <a:spAutoFit/>
            </a:bodyPr>
            <a:lstStyle/>
            <a:p>
              <a:pPr>
                <a:lnSpc>
                  <a:spcPct val="90000"/>
                </a:lnSpc>
                <a:spcAft>
                  <a:spcPts val="600"/>
                </a:spcAft>
              </a:pPr>
              <a:r>
                <a:rPr lang="en-US" sz="1800" dirty="0">
                  <a:gradFill>
                    <a:gsLst>
                      <a:gs pos="2917">
                        <a:schemeClr val="tx1"/>
                      </a:gs>
                      <a:gs pos="30000">
                        <a:schemeClr val="tx1"/>
                      </a:gs>
                    </a:gsLst>
                    <a:lin ang="5400000" scaled="0"/>
                  </a:gradFill>
                </a:rPr>
                <a:t>Azure Admin</a:t>
              </a:r>
            </a:p>
          </p:txBody>
        </p:sp>
        <p:sp>
          <p:nvSpPr>
            <p:cNvPr id="9" name="Rectangle: Rounded Corners 8">
              <a:extLst>
                <a:ext uri="{FF2B5EF4-FFF2-40B4-BE49-F238E27FC236}">
                  <a16:creationId xmlns:a16="http://schemas.microsoft.com/office/drawing/2014/main" id="{7B268B0A-4424-4826-B309-B5158EAD15ED}"/>
                </a:ext>
              </a:extLst>
            </p:cNvPr>
            <p:cNvSpPr/>
            <p:nvPr/>
          </p:nvSpPr>
          <p:spPr bwMode="auto">
            <a:xfrm>
              <a:off x="1754185" y="3326312"/>
              <a:ext cx="1466142" cy="920568"/>
            </a:xfrm>
            <a:prstGeom prst="roundRect">
              <a:avLst/>
            </a:prstGeom>
            <a:solidFill>
              <a:schemeClr val="bg1">
                <a:lumMod val="9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Deploy cloud resource</a:t>
              </a:r>
            </a:p>
          </p:txBody>
        </p:sp>
        <p:sp>
          <p:nvSpPr>
            <p:cNvPr id="10" name="Rectangle: Rounded Corners 9">
              <a:extLst>
                <a:ext uri="{FF2B5EF4-FFF2-40B4-BE49-F238E27FC236}">
                  <a16:creationId xmlns:a16="http://schemas.microsoft.com/office/drawing/2014/main" id="{64507008-80AC-4A9A-A99C-1224A625CA9B}"/>
                </a:ext>
              </a:extLst>
            </p:cNvPr>
            <p:cNvSpPr/>
            <p:nvPr/>
          </p:nvSpPr>
          <p:spPr bwMode="auto">
            <a:xfrm>
              <a:off x="3676084" y="3326311"/>
              <a:ext cx="2088215" cy="922889"/>
            </a:xfrm>
            <a:prstGeom prst="roundRect">
              <a:avLst/>
            </a:prstGeom>
            <a:solidFill>
              <a:schemeClr val="bg1">
                <a:lumMod val="9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Does the Admin have the necessary rights?</a:t>
              </a:r>
            </a:p>
          </p:txBody>
        </p:sp>
        <p:sp>
          <p:nvSpPr>
            <p:cNvPr id="12" name="Rectangle: Rounded Corners 11">
              <a:extLst>
                <a:ext uri="{FF2B5EF4-FFF2-40B4-BE49-F238E27FC236}">
                  <a16:creationId xmlns:a16="http://schemas.microsoft.com/office/drawing/2014/main" id="{0FB3D375-52B3-41C3-89D2-3E904BCD8E53}"/>
                </a:ext>
              </a:extLst>
            </p:cNvPr>
            <p:cNvSpPr/>
            <p:nvPr/>
          </p:nvSpPr>
          <p:spPr bwMode="auto">
            <a:xfrm>
              <a:off x="7039164" y="3323991"/>
              <a:ext cx="2062841" cy="922889"/>
            </a:xfrm>
            <a:prstGeom prst="roundRect">
              <a:avLst/>
            </a:prstGeom>
            <a:solidFill>
              <a:schemeClr val="bg1">
                <a:lumMod val="9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Is a restricting policy defined?</a:t>
              </a:r>
            </a:p>
          </p:txBody>
        </p:sp>
        <p:sp>
          <p:nvSpPr>
            <p:cNvPr id="14" name="Rectangle: Rounded Corners 13">
              <a:extLst>
                <a:ext uri="{FF2B5EF4-FFF2-40B4-BE49-F238E27FC236}">
                  <a16:creationId xmlns:a16="http://schemas.microsoft.com/office/drawing/2014/main" id="{DE649C4E-F5F7-4DC5-AD4C-2CBDF2A6554B}"/>
                </a:ext>
              </a:extLst>
            </p:cNvPr>
            <p:cNvSpPr/>
            <p:nvPr/>
          </p:nvSpPr>
          <p:spPr bwMode="auto">
            <a:xfrm>
              <a:off x="5139836" y="1584398"/>
              <a:ext cx="2088216" cy="685800"/>
            </a:xfrm>
            <a:prstGeom prst="roundRect">
              <a:avLst>
                <a:gd name="adj" fmla="val 6297"/>
              </a:avLst>
            </a:prstGeom>
            <a:solidFill>
              <a:schemeClr val="bg1">
                <a:lumMod val="9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Cloud resource</a:t>
              </a:r>
            </a:p>
          </p:txBody>
        </p:sp>
        <p:pic>
          <p:nvPicPr>
            <p:cNvPr id="17" name="Graphic 16" descr="Close with solid fill">
              <a:extLst>
                <a:ext uri="{FF2B5EF4-FFF2-40B4-BE49-F238E27FC236}">
                  <a16:creationId xmlns:a16="http://schemas.microsoft.com/office/drawing/2014/main" id="{3591D42E-AAA6-4158-BFCF-562F20C922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20044" y="1462609"/>
              <a:ext cx="534689" cy="425843"/>
            </a:xfrm>
            <a:prstGeom prst="rect">
              <a:avLst/>
            </a:prstGeom>
          </p:spPr>
        </p:pic>
        <p:sp>
          <p:nvSpPr>
            <p:cNvPr id="22" name="TextBox 21">
              <a:extLst>
                <a:ext uri="{FF2B5EF4-FFF2-40B4-BE49-F238E27FC236}">
                  <a16:creationId xmlns:a16="http://schemas.microsoft.com/office/drawing/2014/main" id="{C6065045-5A49-435C-A199-D83BEE2B324D}"/>
                </a:ext>
              </a:extLst>
            </p:cNvPr>
            <p:cNvSpPr txBox="1"/>
            <p:nvPr/>
          </p:nvSpPr>
          <p:spPr>
            <a:xfrm>
              <a:off x="5482128" y="2247877"/>
              <a:ext cx="836526" cy="338554"/>
            </a:xfrm>
            <a:prstGeom prst="rect">
              <a:avLst/>
            </a:prstGeom>
            <a:noFill/>
          </p:spPr>
          <p:txBody>
            <a:bodyPr wrap="square">
              <a:spAutoFit/>
            </a:bodyPr>
            <a:lstStyle/>
            <a:p>
              <a:pPr algn="ctr"/>
              <a:r>
                <a:rPr lang="en-US" sz="1600" dirty="0">
                  <a:gradFill>
                    <a:gsLst>
                      <a:gs pos="2917">
                        <a:schemeClr val="tx1"/>
                      </a:gs>
                      <a:gs pos="30000">
                        <a:schemeClr val="tx1"/>
                      </a:gs>
                    </a:gsLst>
                    <a:lin ang="5400000" scaled="0"/>
                  </a:gradFill>
                </a:rPr>
                <a:t>No</a:t>
              </a:r>
              <a:endParaRPr lang="en-US" dirty="0"/>
            </a:p>
          </p:txBody>
        </p:sp>
        <p:cxnSp>
          <p:nvCxnSpPr>
            <p:cNvPr id="21" name="Straight Arrow Connector 20">
              <a:extLst>
                <a:ext uri="{FF2B5EF4-FFF2-40B4-BE49-F238E27FC236}">
                  <a16:creationId xmlns:a16="http://schemas.microsoft.com/office/drawing/2014/main" id="{90B9383B-53F2-4610-86AD-AD01FF2E1AB6}"/>
                </a:ext>
              </a:extLst>
            </p:cNvPr>
            <p:cNvCxnSpPr>
              <a:cxnSpLocks/>
              <a:stCxn id="10" idx="3"/>
              <a:endCxn id="12" idx="1"/>
            </p:cNvCxnSpPr>
            <p:nvPr/>
          </p:nvCxnSpPr>
          <p:spPr>
            <a:xfrm flipV="1">
              <a:off x="5764299" y="3785436"/>
              <a:ext cx="1274865" cy="232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D88E717-9A3A-4990-AB93-30B9461630EC}"/>
                </a:ext>
              </a:extLst>
            </p:cNvPr>
            <p:cNvSpPr txBox="1"/>
            <p:nvPr/>
          </p:nvSpPr>
          <p:spPr>
            <a:xfrm>
              <a:off x="6213209" y="3442535"/>
              <a:ext cx="836526" cy="338554"/>
            </a:xfrm>
            <a:prstGeom prst="rect">
              <a:avLst/>
            </a:prstGeom>
            <a:noFill/>
          </p:spPr>
          <p:txBody>
            <a:bodyPr wrap="square">
              <a:spAutoFit/>
            </a:bodyPr>
            <a:lstStyle/>
            <a:p>
              <a:pPr algn="ctr"/>
              <a:r>
                <a:rPr lang="en-US" sz="1600" dirty="0">
                  <a:gradFill>
                    <a:gsLst>
                      <a:gs pos="2917">
                        <a:schemeClr val="tx1"/>
                      </a:gs>
                      <a:gs pos="30000">
                        <a:schemeClr val="tx1"/>
                      </a:gs>
                    </a:gsLst>
                    <a:lin ang="5400000" scaled="0"/>
                  </a:gradFill>
                </a:rPr>
                <a:t>Yes</a:t>
              </a:r>
              <a:endParaRPr lang="en-US" dirty="0"/>
            </a:p>
          </p:txBody>
        </p:sp>
        <p:sp>
          <p:nvSpPr>
            <p:cNvPr id="36" name="TextBox 35">
              <a:extLst>
                <a:ext uri="{FF2B5EF4-FFF2-40B4-BE49-F238E27FC236}">
                  <a16:creationId xmlns:a16="http://schemas.microsoft.com/office/drawing/2014/main" id="{E9E34241-E6B5-415F-B152-83CDF676F1EC}"/>
                </a:ext>
              </a:extLst>
            </p:cNvPr>
            <p:cNvSpPr txBox="1"/>
            <p:nvPr/>
          </p:nvSpPr>
          <p:spPr>
            <a:xfrm>
              <a:off x="4330426" y="2900312"/>
              <a:ext cx="891540" cy="369332"/>
            </a:xfrm>
            <a:prstGeom prst="rect">
              <a:avLst/>
            </a:prstGeom>
            <a:noFill/>
          </p:spPr>
          <p:txBody>
            <a:bodyPr wrap="square">
              <a:spAutoFit/>
            </a:bodyPr>
            <a:lstStyle/>
            <a:p>
              <a:r>
                <a:rPr lang="en-US" sz="1800" b="1" dirty="0">
                  <a:solidFill>
                    <a:schemeClr val="tx1"/>
                  </a:solidFill>
                  <a:ea typeface="Segoe UI" pitchFamily="34" charset="0"/>
                  <a:cs typeface="Segoe UI" pitchFamily="34" charset="0"/>
                </a:rPr>
                <a:t>RBAC</a:t>
              </a:r>
              <a:endParaRPr lang="en-US" dirty="0"/>
            </a:p>
          </p:txBody>
        </p:sp>
        <p:sp>
          <p:nvSpPr>
            <p:cNvPr id="39" name="TextBox 38">
              <a:extLst>
                <a:ext uri="{FF2B5EF4-FFF2-40B4-BE49-F238E27FC236}">
                  <a16:creationId xmlns:a16="http://schemas.microsoft.com/office/drawing/2014/main" id="{181506AA-CEEE-449A-91C4-35D85C27AD48}"/>
                </a:ext>
              </a:extLst>
            </p:cNvPr>
            <p:cNvSpPr txBox="1"/>
            <p:nvPr/>
          </p:nvSpPr>
          <p:spPr>
            <a:xfrm>
              <a:off x="7310181" y="2912033"/>
              <a:ext cx="1735997" cy="369332"/>
            </a:xfrm>
            <a:prstGeom prst="rect">
              <a:avLst/>
            </a:prstGeom>
            <a:noFill/>
          </p:spPr>
          <p:txBody>
            <a:bodyPr wrap="square">
              <a:spAutoFit/>
            </a:bodyPr>
            <a:lstStyle/>
            <a:p>
              <a:r>
                <a:rPr lang="en-US" sz="1800" b="1" dirty="0">
                  <a:solidFill>
                    <a:schemeClr val="tx1"/>
                  </a:solidFill>
                  <a:ea typeface="Segoe UI" pitchFamily="34" charset="0"/>
                  <a:cs typeface="Segoe UI" pitchFamily="34" charset="0"/>
                </a:rPr>
                <a:t>Azure Policy</a:t>
              </a:r>
              <a:endParaRPr lang="en-US" b="1" dirty="0"/>
            </a:p>
          </p:txBody>
        </p:sp>
        <p:sp>
          <p:nvSpPr>
            <p:cNvPr id="44" name="Rectangle: Rounded Corners 43">
              <a:extLst>
                <a:ext uri="{FF2B5EF4-FFF2-40B4-BE49-F238E27FC236}">
                  <a16:creationId xmlns:a16="http://schemas.microsoft.com/office/drawing/2014/main" id="{4AC90DDB-FE43-4BB8-B458-2CCD6F374162}"/>
                </a:ext>
              </a:extLst>
            </p:cNvPr>
            <p:cNvSpPr/>
            <p:nvPr/>
          </p:nvSpPr>
          <p:spPr bwMode="auto">
            <a:xfrm>
              <a:off x="10138120" y="3442535"/>
              <a:ext cx="1663121" cy="685800"/>
            </a:xfrm>
            <a:prstGeom prst="roundRect">
              <a:avLst>
                <a:gd name="adj" fmla="val 6297"/>
              </a:avLst>
            </a:prstGeom>
            <a:solidFill>
              <a:schemeClr val="bg1">
                <a:lumMod val="9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Cloud resource</a:t>
              </a:r>
            </a:p>
          </p:txBody>
        </p:sp>
        <p:cxnSp>
          <p:nvCxnSpPr>
            <p:cNvPr id="50" name="Straight Arrow Connector 49">
              <a:extLst>
                <a:ext uri="{FF2B5EF4-FFF2-40B4-BE49-F238E27FC236}">
                  <a16:creationId xmlns:a16="http://schemas.microsoft.com/office/drawing/2014/main" id="{24D06C84-5626-455D-9298-D23055F915A9}"/>
                </a:ext>
              </a:extLst>
            </p:cNvPr>
            <p:cNvCxnSpPr>
              <a:cxnSpLocks/>
              <a:stCxn id="12" idx="3"/>
              <a:endCxn id="44" idx="1"/>
            </p:cNvCxnSpPr>
            <p:nvPr/>
          </p:nvCxnSpPr>
          <p:spPr>
            <a:xfrm flipV="1">
              <a:off x="9102005" y="3785435"/>
              <a:ext cx="1036115"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A05A7AA-4CBD-4603-98EC-7266F031D96A}"/>
                </a:ext>
              </a:extLst>
            </p:cNvPr>
            <p:cNvSpPr txBox="1"/>
            <p:nvPr/>
          </p:nvSpPr>
          <p:spPr>
            <a:xfrm>
              <a:off x="9431459" y="3439108"/>
              <a:ext cx="836526" cy="338554"/>
            </a:xfrm>
            <a:prstGeom prst="rect">
              <a:avLst/>
            </a:prstGeom>
            <a:noFill/>
          </p:spPr>
          <p:txBody>
            <a:bodyPr wrap="square">
              <a:spAutoFit/>
            </a:bodyPr>
            <a:lstStyle/>
            <a:p>
              <a:pPr algn="ctr"/>
              <a:r>
                <a:rPr lang="en-US" sz="1600" dirty="0">
                  <a:gradFill>
                    <a:gsLst>
                      <a:gs pos="2917">
                        <a:schemeClr val="tx1"/>
                      </a:gs>
                      <a:gs pos="30000">
                        <a:schemeClr val="tx1"/>
                      </a:gs>
                    </a:gsLst>
                    <a:lin ang="5400000" scaled="0"/>
                  </a:gradFill>
                </a:rPr>
                <a:t>No</a:t>
              </a:r>
              <a:endParaRPr lang="en-US" dirty="0"/>
            </a:p>
          </p:txBody>
        </p:sp>
        <p:cxnSp>
          <p:nvCxnSpPr>
            <p:cNvPr id="56" name="Connector: Elbow 55">
              <a:extLst>
                <a:ext uri="{FF2B5EF4-FFF2-40B4-BE49-F238E27FC236}">
                  <a16:creationId xmlns:a16="http://schemas.microsoft.com/office/drawing/2014/main" id="{9022181F-52BA-453D-B86E-3E8CAA0C1614}"/>
                </a:ext>
              </a:extLst>
            </p:cNvPr>
            <p:cNvCxnSpPr>
              <a:stCxn id="14" idx="1"/>
              <a:endCxn id="6" idx="0"/>
            </p:cNvCxnSpPr>
            <p:nvPr/>
          </p:nvCxnSpPr>
          <p:spPr>
            <a:xfrm rot="10800000" flipV="1">
              <a:off x="998962" y="1927298"/>
              <a:ext cx="4140875" cy="1443850"/>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9" name="Graphic 58" descr="Checkmark with solid fill">
              <a:extLst>
                <a:ext uri="{FF2B5EF4-FFF2-40B4-BE49-F238E27FC236}">
                  <a16:creationId xmlns:a16="http://schemas.microsoft.com/office/drawing/2014/main" id="{0151644A-748F-43BF-ACBA-DE8053CD4C9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433747" y="3264735"/>
              <a:ext cx="478098" cy="478098"/>
            </a:xfrm>
            <a:prstGeom prst="rect">
              <a:avLst/>
            </a:prstGeom>
          </p:spPr>
        </p:pic>
        <p:cxnSp>
          <p:nvCxnSpPr>
            <p:cNvPr id="63" name="Connector: Elbow 62">
              <a:extLst>
                <a:ext uri="{FF2B5EF4-FFF2-40B4-BE49-F238E27FC236}">
                  <a16:creationId xmlns:a16="http://schemas.microsoft.com/office/drawing/2014/main" id="{26ACCC78-A3F9-4228-88BF-184E8C05DA29}"/>
                </a:ext>
              </a:extLst>
            </p:cNvPr>
            <p:cNvCxnSpPr>
              <a:cxnSpLocks/>
              <a:stCxn id="10" idx="3"/>
              <a:endCxn id="14" idx="2"/>
            </p:cNvCxnSpPr>
            <p:nvPr/>
          </p:nvCxnSpPr>
          <p:spPr>
            <a:xfrm flipV="1">
              <a:off x="5764299" y="2270198"/>
              <a:ext cx="419645" cy="1517558"/>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B8C42662-09AE-4816-8FA9-323F25AD0C73}"/>
                </a:ext>
              </a:extLst>
            </p:cNvPr>
            <p:cNvSpPr txBox="1"/>
            <p:nvPr/>
          </p:nvSpPr>
          <p:spPr>
            <a:xfrm>
              <a:off x="3171762" y="1590264"/>
              <a:ext cx="836526" cy="338554"/>
            </a:xfrm>
            <a:prstGeom prst="rect">
              <a:avLst/>
            </a:prstGeom>
            <a:noFill/>
          </p:spPr>
          <p:txBody>
            <a:bodyPr wrap="square">
              <a:spAutoFit/>
            </a:bodyPr>
            <a:lstStyle/>
            <a:p>
              <a:pPr algn="ctr"/>
              <a:r>
                <a:rPr lang="en-US" sz="1600" dirty="0">
                  <a:gradFill>
                    <a:gsLst>
                      <a:gs pos="2917">
                        <a:schemeClr val="tx1"/>
                      </a:gs>
                      <a:gs pos="30000">
                        <a:schemeClr val="tx1"/>
                      </a:gs>
                    </a:gsLst>
                    <a:lin ang="5400000" scaled="0"/>
                  </a:gradFill>
                </a:rPr>
                <a:t>Deny</a:t>
              </a:r>
              <a:endParaRPr lang="en-US" dirty="0"/>
            </a:p>
          </p:txBody>
        </p:sp>
        <p:cxnSp>
          <p:nvCxnSpPr>
            <p:cNvPr id="67" name="Straight Arrow Connector 66">
              <a:extLst>
                <a:ext uri="{FF2B5EF4-FFF2-40B4-BE49-F238E27FC236}">
                  <a16:creationId xmlns:a16="http://schemas.microsoft.com/office/drawing/2014/main" id="{8F928FF7-7B00-43B5-8C71-D73EE110A3A4}"/>
                </a:ext>
              </a:extLst>
            </p:cNvPr>
            <p:cNvCxnSpPr>
              <a:cxnSpLocks/>
              <a:stCxn id="6" idx="3"/>
              <a:endCxn id="9" idx="1"/>
            </p:cNvCxnSpPr>
            <p:nvPr/>
          </p:nvCxnSpPr>
          <p:spPr>
            <a:xfrm flipV="1">
              <a:off x="1346373" y="3786596"/>
              <a:ext cx="407812" cy="460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34719AE-8F98-4CEE-B06B-FF18D15E01BC}"/>
                </a:ext>
              </a:extLst>
            </p:cNvPr>
            <p:cNvCxnSpPr>
              <a:cxnSpLocks/>
              <a:stCxn id="9" idx="3"/>
              <a:endCxn id="10" idx="1"/>
            </p:cNvCxnSpPr>
            <p:nvPr/>
          </p:nvCxnSpPr>
          <p:spPr>
            <a:xfrm>
              <a:off x="3220327" y="3786596"/>
              <a:ext cx="455757" cy="116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6" name="Rectangle: Rounded Corners 75">
              <a:extLst>
                <a:ext uri="{FF2B5EF4-FFF2-40B4-BE49-F238E27FC236}">
                  <a16:creationId xmlns:a16="http://schemas.microsoft.com/office/drawing/2014/main" id="{D98E8A48-487E-4E4E-A880-6CE85D8D1703}"/>
                </a:ext>
              </a:extLst>
            </p:cNvPr>
            <p:cNvSpPr/>
            <p:nvPr/>
          </p:nvSpPr>
          <p:spPr bwMode="auto">
            <a:xfrm>
              <a:off x="8482476" y="1584398"/>
              <a:ext cx="2088216" cy="685800"/>
            </a:xfrm>
            <a:prstGeom prst="roundRect">
              <a:avLst>
                <a:gd name="adj" fmla="val 6297"/>
              </a:avLst>
            </a:prstGeom>
            <a:solidFill>
              <a:schemeClr val="bg1">
                <a:lumMod val="9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Cloud resource</a:t>
              </a:r>
            </a:p>
          </p:txBody>
        </p:sp>
        <p:pic>
          <p:nvPicPr>
            <p:cNvPr id="78" name="Graphic 77" descr="Close with solid fill">
              <a:extLst>
                <a:ext uri="{FF2B5EF4-FFF2-40B4-BE49-F238E27FC236}">
                  <a16:creationId xmlns:a16="http://schemas.microsoft.com/office/drawing/2014/main" id="{240002AB-DC16-44BE-A358-35FB04E5C09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162684" y="1462609"/>
              <a:ext cx="534689" cy="425843"/>
            </a:xfrm>
            <a:prstGeom prst="rect">
              <a:avLst/>
            </a:prstGeom>
          </p:spPr>
        </p:pic>
        <p:sp>
          <p:nvSpPr>
            <p:cNvPr id="80" name="TextBox 79">
              <a:extLst>
                <a:ext uri="{FF2B5EF4-FFF2-40B4-BE49-F238E27FC236}">
                  <a16:creationId xmlns:a16="http://schemas.microsoft.com/office/drawing/2014/main" id="{5159CE50-67CF-4266-80D9-FE12DCB92F0B}"/>
                </a:ext>
              </a:extLst>
            </p:cNvPr>
            <p:cNvSpPr txBox="1"/>
            <p:nvPr/>
          </p:nvSpPr>
          <p:spPr>
            <a:xfrm>
              <a:off x="8783536" y="2277971"/>
              <a:ext cx="836526" cy="338554"/>
            </a:xfrm>
            <a:prstGeom prst="rect">
              <a:avLst/>
            </a:prstGeom>
            <a:noFill/>
          </p:spPr>
          <p:txBody>
            <a:bodyPr wrap="square">
              <a:spAutoFit/>
            </a:bodyPr>
            <a:lstStyle/>
            <a:p>
              <a:pPr algn="ctr"/>
              <a:r>
                <a:rPr lang="en-US" sz="1600" dirty="0">
                  <a:gradFill>
                    <a:gsLst>
                      <a:gs pos="2917">
                        <a:schemeClr val="tx1"/>
                      </a:gs>
                      <a:gs pos="30000">
                        <a:schemeClr val="tx1"/>
                      </a:gs>
                    </a:gsLst>
                    <a:lin ang="5400000" scaled="0"/>
                  </a:gradFill>
                </a:rPr>
                <a:t>Yes</a:t>
              </a:r>
              <a:endParaRPr lang="en-US" dirty="0"/>
            </a:p>
          </p:txBody>
        </p:sp>
        <p:cxnSp>
          <p:nvCxnSpPr>
            <p:cNvPr id="82" name="Connector: Elbow 81">
              <a:extLst>
                <a:ext uri="{FF2B5EF4-FFF2-40B4-BE49-F238E27FC236}">
                  <a16:creationId xmlns:a16="http://schemas.microsoft.com/office/drawing/2014/main" id="{28423A99-33E1-4E1B-97E1-09F599BB2B9E}"/>
                </a:ext>
              </a:extLst>
            </p:cNvPr>
            <p:cNvCxnSpPr>
              <a:cxnSpLocks/>
              <a:stCxn id="12" idx="3"/>
              <a:endCxn id="76" idx="2"/>
            </p:cNvCxnSpPr>
            <p:nvPr/>
          </p:nvCxnSpPr>
          <p:spPr>
            <a:xfrm flipV="1">
              <a:off x="9102005" y="2270198"/>
              <a:ext cx="424579" cy="1515238"/>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BA0ECC47-303B-44BA-AE7A-26B474CE68D6}"/>
                </a:ext>
              </a:extLst>
            </p:cNvPr>
            <p:cNvCxnSpPr>
              <a:stCxn id="76" idx="1"/>
              <a:endCxn id="14" idx="3"/>
            </p:cNvCxnSpPr>
            <p:nvPr/>
          </p:nvCxnSpPr>
          <p:spPr>
            <a:xfrm flipH="1">
              <a:off x="7228052" y="1927298"/>
              <a:ext cx="1254424"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8" name="TextBox 47">
            <a:extLst>
              <a:ext uri="{FF2B5EF4-FFF2-40B4-BE49-F238E27FC236}">
                <a16:creationId xmlns:a16="http://schemas.microsoft.com/office/drawing/2014/main" id="{77075FBC-68D7-4F35-880B-A3B5EE09AA4E}"/>
              </a:ext>
            </a:extLst>
          </p:cNvPr>
          <p:cNvSpPr txBox="1"/>
          <p:nvPr/>
        </p:nvSpPr>
        <p:spPr>
          <a:xfrm>
            <a:off x="3156407" y="4351589"/>
            <a:ext cx="3311090" cy="2062103"/>
          </a:xfrm>
          <a:prstGeom prst="rect">
            <a:avLst/>
          </a:prstGeom>
          <a:noFill/>
        </p:spPr>
        <p:txBody>
          <a:bodyPr wrap="square">
            <a:spAutoFit/>
          </a:bodyPr>
          <a:lstStyle/>
          <a:p>
            <a:r>
              <a:rPr lang="en-US" sz="1600" b="1" dirty="0">
                <a:solidFill>
                  <a:schemeClr val="tx1"/>
                </a:solidFill>
                <a:ea typeface="Segoe UI" pitchFamily="34" charset="0"/>
                <a:cs typeface="Segoe UI" pitchFamily="34" charset="0"/>
              </a:rPr>
              <a:t>RBAC examples</a:t>
            </a:r>
          </a:p>
          <a:p>
            <a:pPr marL="285750" indent="-285750">
              <a:buFont typeface="Arial" panose="020B0604020202020204" pitchFamily="34" charset="0"/>
              <a:buChar char="•"/>
            </a:pPr>
            <a:r>
              <a:rPr lang="en-US" sz="1600" dirty="0">
                <a:ea typeface="Segoe UI" pitchFamily="34" charset="0"/>
                <a:cs typeface="Segoe UI" pitchFamily="34" charset="0"/>
              </a:rPr>
              <a:t>Does the Admin have the right to deploy?</a:t>
            </a:r>
          </a:p>
          <a:p>
            <a:pPr marL="285750" indent="-285750">
              <a:buFont typeface="Arial" panose="020B0604020202020204" pitchFamily="34" charset="0"/>
              <a:buChar char="•"/>
            </a:pPr>
            <a:r>
              <a:rPr lang="en-US" sz="1600" dirty="0">
                <a:solidFill>
                  <a:schemeClr val="tx1"/>
                </a:solidFill>
                <a:ea typeface="Segoe UI" pitchFamily="34" charset="0"/>
                <a:cs typeface="Segoe UI" pitchFamily="34" charset="0"/>
              </a:rPr>
              <a:t>Does the Admin have the right to deploy this resource type?</a:t>
            </a:r>
          </a:p>
          <a:p>
            <a:pPr marL="285750" indent="-285750">
              <a:buFont typeface="Arial" panose="020B0604020202020204" pitchFamily="34" charset="0"/>
              <a:buChar char="•"/>
            </a:pPr>
            <a:r>
              <a:rPr lang="en-US" sz="1600" dirty="0">
                <a:ea typeface="Segoe UI" pitchFamily="34" charset="0"/>
                <a:cs typeface="Segoe UI" pitchFamily="34" charset="0"/>
              </a:rPr>
              <a:t>Does the Admin have the right to deploy this resource group?</a:t>
            </a:r>
            <a:endParaRPr lang="en-US" sz="1600" dirty="0">
              <a:solidFill>
                <a:schemeClr val="tx1"/>
              </a:solidFill>
              <a:ea typeface="Segoe UI" pitchFamily="34" charset="0"/>
              <a:cs typeface="Segoe UI" pitchFamily="34" charset="0"/>
            </a:endParaRPr>
          </a:p>
          <a:p>
            <a:pPr marL="285750" indent="-285750">
              <a:buFont typeface="Arial" panose="020B0604020202020204" pitchFamily="34" charset="0"/>
              <a:buChar char="•"/>
            </a:pPr>
            <a:endParaRPr lang="en-US" sz="1600" dirty="0"/>
          </a:p>
        </p:txBody>
      </p:sp>
      <p:sp>
        <p:nvSpPr>
          <p:cNvPr id="46" name="TextBox 45">
            <a:extLst>
              <a:ext uri="{FF2B5EF4-FFF2-40B4-BE49-F238E27FC236}">
                <a16:creationId xmlns:a16="http://schemas.microsoft.com/office/drawing/2014/main" id="{90C2CCF3-5976-4A7A-9145-3318D3B68C8C}"/>
              </a:ext>
            </a:extLst>
          </p:cNvPr>
          <p:cNvSpPr txBox="1"/>
          <p:nvPr/>
        </p:nvSpPr>
        <p:spPr>
          <a:xfrm>
            <a:off x="6987941" y="4332133"/>
            <a:ext cx="2916499" cy="1569660"/>
          </a:xfrm>
          <a:prstGeom prst="rect">
            <a:avLst/>
          </a:prstGeom>
          <a:noFill/>
        </p:spPr>
        <p:txBody>
          <a:bodyPr wrap="square">
            <a:spAutoFit/>
          </a:bodyPr>
          <a:lstStyle/>
          <a:p>
            <a:r>
              <a:rPr lang="en-US" sz="1600" b="1" dirty="0">
                <a:solidFill>
                  <a:schemeClr val="tx1"/>
                </a:solidFill>
                <a:ea typeface="Segoe UI" pitchFamily="34" charset="0"/>
                <a:cs typeface="Segoe UI" pitchFamily="34" charset="0"/>
              </a:rPr>
              <a:t>Policy examples</a:t>
            </a:r>
          </a:p>
          <a:p>
            <a:pPr marL="285750" indent="-285750">
              <a:buFont typeface="Arial" panose="020B0604020202020204" pitchFamily="34" charset="0"/>
              <a:buChar char="•"/>
            </a:pPr>
            <a:r>
              <a:rPr lang="en-US" sz="1600" dirty="0">
                <a:solidFill>
                  <a:schemeClr val="tx1"/>
                </a:solidFill>
                <a:ea typeface="Segoe UI" pitchFamily="34" charset="0"/>
                <a:cs typeface="Segoe UI" pitchFamily="34" charset="0"/>
              </a:rPr>
              <a:t>Is the region restricted?</a:t>
            </a:r>
          </a:p>
          <a:p>
            <a:pPr marL="285750" indent="-285750">
              <a:buFont typeface="Arial" panose="020B0604020202020204" pitchFamily="34" charset="0"/>
              <a:buChar char="•"/>
            </a:pPr>
            <a:r>
              <a:rPr lang="en-US" sz="1600" dirty="0">
                <a:ea typeface="Segoe UI" pitchFamily="34" charset="0"/>
                <a:cs typeface="Segoe UI" pitchFamily="34" charset="0"/>
              </a:rPr>
              <a:t>Is the resource type restricted?</a:t>
            </a:r>
          </a:p>
          <a:p>
            <a:pPr marL="285750" indent="-285750">
              <a:buFont typeface="Arial" panose="020B0604020202020204" pitchFamily="34" charset="0"/>
              <a:buChar char="•"/>
            </a:pPr>
            <a:r>
              <a:rPr lang="en-US" sz="1600" dirty="0">
                <a:solidFill>
                  <a:schemeClr val="tx1"/>
                </a:solidFill>
                <a:ea typeface="Segoe UI" pitchFamily="34" charset="0"/>
                <a:cs typeface="Segoe UI" pitchFamily="34" charset="0"/>
              </a:rPr>
              <a:t>Should a tag be applied?</a:t>
            </a:r>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15220869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17DFF1-C1D6-4EAB-A31C-633DA032DDFD}"/>
              </a:ext>
            </a:extLst>
          </p:cNvPr>
          <p:cNvSpPr>
            <a:spLocks noGrp="1"/>
          </p:cNvSpPr>
          <p:nvPr>
            <p:ph type="title"/>
          </p:nvPr>
        </p:nvSpPr>
        <p:spPr/>
        <p:txBody>
          <a:bodyPr/>
          <a:lstStyle/>
          <a:p>
            <a:r>
              <a:rPr lang="en-US" dirty="0"/>
              <a:t>Design for Landing Zones</a:t>
            </a:r>
          </a:p>
        </p:txBody>
      </p:sp>
    </p:spTree>
    <p:extLst>
      <p:ext uri="{BB962C8B-B14F-4D97-AF65-F5344CB8AC3E}">
        <p14:creationId xmlns:p14="http://schemas.microsoft.com/office/powerpoint/2010/main" val="374438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DC9ED-4478-105D-5D9F-C3E705E8870B}"/>
              </a:ext>
            </a:extLst>
          </p:cNvPr>
          <p:cNvSpPr>
            <a:spLocks noGrp="1"/>
          </p:cNvSpPr>
          <p:nvPr>
            <p:ph type="title"/>
          </p:nvPr>
        </p:nvSpPr>
        <p:spPr/>
        <p:txBody>
          <a:bodyPr/>
          <a:lstStyle/>
          <a:p>
            <a:r>
              <a:rPr lang="en-US" dirty="0"/>
              <a:t>Implement Landing Zones</a:t>
            </a:r>
          </a:p>
        </p:txBody>
      </p:sp>
      <p:sp>
        <p:nvSpPr>
          <p:cNvPr id="3" name="Text Placeholder 2">
            <a:extLst>
              <a:ext uri="{FF2B5EF4-FFF2-40B4-BE49-F238E27FC236}">
                <a16:creationId xmlns:a16="http://schemas.microsoft.com/office/drawing/2014/main" id="{DA2EC2D3-BC87-677A-E18E-9410E573ABF7}"/>
              </a:ext>
            </a:extLst>
          </p:cNvPr>
          <p:cNvSpPr>
            <a:spLocks noGrp="1"/>
          </p:cNvSpPr>
          <p:nvPr>
            <p:ph type="body" sz="quarter" idx="10"/>
          </p:nvPr>
        </p:nvSpPr>
        <p:spPr>
          <a:xfrm>
            <a:off x="432089" y="978559"/>
            <a:ext cx="11341268" cy="430887"/>
          </a:xfrm>
        </p:spPr>
        <p:txBody>
          <a:bodyPr/>
          <a:lstStyle/>
          <a:p>
            <a:r>
              <a:rPr lang="en-US" dirty="0"/>
              <a:t>A landing zone provides an infrastructure environment for hosting your workloads.</a:t>
            </a:r>
          </a:p>
        </p:txBody>
      </p:sp>
      <p:sp>
        <p:nvSpPr>
          <p:cNvPr id="5" name="Text Placeholder 5">
            <a:extLst>
              <a:ext uri="{FF2B5EF4-FFF2-40B4-BE49-F238E27FC236}">
                <a16:creationId xmlns:a16="http://schemas.microsoft.com/office/drawing/2014/main" id="{DB904AA5-1D7E-36E4-3257-67FA098757E6}"/>
              </a:ext>
            </a:extLst>
          </p:cNvPr>
          <p:cNvSpPr txBox="1">
            <a:spLocks/>
          </p:cNvSpPr>
          <p:nvPr/>
        </p:nvSpPr>
        <p:spPr>
          <a:xfrm>
            <a:off x="418643" y="1727592"/>
            <a:ext cx="3844981" cy="3883534"/>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marR="0" lvl="0" indent="-285750" algn="l" defTabSz="914367"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rgbClr val="000000"/>
                </a:solidFill>
                <a:effectLst/>
                <a:uLnTx/>
                <a:uFillTx/>
                <a:latin typeface="Segoe UI"/>
                <a:ea typeface="+mn-ea"/>
                <a:cs typeface="+mn-cs"/>
              </a:rPr>
              <a:t>Implements key foundational principles of governance, security, networking, management, and identity </a:t>
            </a:r>
          </a:p>
          <a:p>
            <a:pPr marL="285750" marR="0" lvl="0" indent="-285750" algn="l" defTabSz="914367"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rgbClr val="000000"/>
                </a:solidFill>
                <a:effectLst/>
                <a:uLnTx/>
                <a:uFillTx/>
                <a:latin typeface="Segoe UI"/>
                <a:ea typeface="+mn-ea"/>
                <a:cs typeface="+mn-cs"/>
              </a:rPr>
              <a:t>Pre-provisions the environment through code</a:t>
            </a:r>
          </a:p>
          <a:p>
            <a:pPr marL="285750" marR="0" lvl="0" indent="-285750" algn="l" defTabSz="914367"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rgbClr val="000000"/>
                </a:solidFill>
                <a:effectLst/>
                <a:uLnTx/>
                <a:uFillTx/>
                <a:latin typeface="Segoe UI"/>
                <a:ea typeface="+mn-ea"/>
                <a:cs typeface="+mn-cs"/>
              </a:rPr>
              <a:t>Good for both migrations and green field situations</a:t>
            </a:r>
          </a:p>
          <a:p>
            <a:pPr marL="285750" marR="0" lvl="0" indent="-285750" algn="l" defTabSz="914367"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rgbClr val="000000"/>
                </a:solidFill>
                <a:effectLst/>
                <a:uLnTx/>
                <a:uFillTx/>
                <a:latin typeface="Segoe UI"/>
                <a:ea typeface="+mn-ea"/>
                <a:cs typeface="+mn-cs"/>
              </a:rPr>
              <a:t>You can transition existing architectures</a:t>
            </a:r>
          </a:p>
          <a:p>
            <a:pPr marL="285750" marR="0" lvl="0" indent="-285750" algn="l" defTabSz="914367"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rgbClr val="000000"/>
                </a:solidFill>
                <a:effectLst/>
                <a:uLnTx/>
                <a:uFillTx/>
                <a:latin typeface="Segoe UI"/>
                <a:ea typeface="+mn-ea"/>
                <a:cs typeface="+mn-cs"/>
              </a:rPr>
              <a:t>Part of the Cloud Adoption Framework Ready phase</a:t>
            </a:r>
          </a:p>
          <a:p>
            <a:pPr marL="285750" marR="0" lvl="0" indent="-285750" algn="l" defTabSz="914367"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endParaRPr kumimoji="0" lang="en-US" sz="2000" b="0" i="0" u="none" strike="noStrike" kern="1200" cap="none" spc="-49" normalizeH="0" baseline="0" noProof="0" dirty="0">
              <a:ln>
                <a:noFill/>
              </a:ln>
              <a:solidFill>
                <a:srgbClr val="000000"/>
              </a:solidFill>
              <a:effectLst/>
              <a:uLnTx/>
              <a:uFillTx/>
              <a:latin typeface="Segoe UI"/>
              <a:ea typeface="+mn-ea"/>
              <a:cs typeface="+mn-cs"/>
            </a:endParaRPr>
          </a:p>
          <a:p>
            <a:pPr marL="285750" marR="0" lvl="0" indent="-285750" algn="l" defTabSz="914367"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endParaRPr kumimoji="0" lang="en-US" sz="2000" b="0" i="0" u="none" strike="noStrike" kern="1200" cap="none" spc="-49" normalizeH="0" baseline="0" noProof="0" dirty="0">
              <a:ln>
                <a:noFill/>
              </a:ln>
              <a:solidFill>
                <a:srgbClr val="000000"/>
              </a:solidFill>
              <a:effectLst/>
              <a:uLnTx/>
              <a:uFillTx/>
              <a:latin typeface="Segoe UI"/>
              <a:ea typeface="+mn-ea"/>
              <a:cs typeface="+mn-cs"/>
            </a:endParaRPr>
          </a:p>
        </p:txBody>
      </p:sp>
      <p:pic>
        <p:nvPicPr>
          <p:cNvPr id="1026" name="Picture 2" descr="Diagram of Azure Policy showing management group and subscription organization. Landing zones are shown for SAP, Corporate, and Online applications. ">
            <a:extLst>
              <a:ext uri="{FF2B5EF4-FFF2-40B4-BE49-F238E27FC236}">
                <a16:creationId xmlns:a16="http://schemas.microsoft.com/office/drawing/2014/main" id="{D00F915B-A4B7-6C57-B0C6-964492E571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222" y="2041904"/>
            <a:ext cx="7623596" cy="3694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096288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65A742-2FE7-4248-AA5D-8CEE1D2A63D0}"/>
              </a:ext>
            </a:extLst>
          </p:cNvPr>
          <p:cNvSpPr>
            <a:spLocks noGrp="1"/>
          </p:cNvSpPr>
          <p:nvPr>
            <p:ph type="title"/>
          </p:nvPr>
        </p:nvSpPr>
        <p:spPr/>
        <p:txBody>
          <a:bodyPr/>
          <a:lstStyle/>
          <a:p>
            <a:r>
              <a:rPr lang="en-US" dirty="0"/>
              <a:t>Case Studies and Review</a:t>
            </a:r>
          </a:p>
        </p:txBody>
      </p:sp>
    </p:spTree>
    <p:extLst>
      <p:ext uri="{BB962C8B-B14F-4D97-AF65-F5344CB8AC3E}">
        <p14:creationId xmlns:p14="http://schemas.microsoft.com/office/powerpoint/2010/main" val="873004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608E3-9953-4298-AD32-8229B6544AAB}"/>
              </a:ext>
            </a:extLst>
          </p:cNvPr>
          <p:cNvSpPr>
            <a:spLocks noGrp="1"/>
          </p:cNvSpPr>
          <p:nvPr>
            <p:ph type="title"/>
          </p:nvPr>
        </p:nvSpPr>
        <p:spPr/>
        <p:txBody>
          <a:bodyPr/>
          <a:lstStyle/>
          <a:p>
            <a:r>
              <a:rPr lang="en-US" u="sng" dirty="0">
                <a:solidFill>
                  <a:schemeClr val="tx1"/>
                </a:solidFill>
                <a:uFill>
                  <a:solidFill>
                    <a:schemeClr val="bg2"/>
                  </a:solidFill>
                </a:uFill>
                <a:hlinkClick r:id="rId2">
                  <a:extLst>
                    <a:ext uri="{A12FA001-AC4F-418D-AE19-62706E023703}">
                      <ahyp:hlinkClr xmlns:ahyp="http://schemas.microsoft.com/office/drawing/2018/hyperlinkcolor" val="tx"/>
                    </a:ext>
                  </a:extLst>
                </a:hlinkClick>
              </a:rPr>
              <a:t>Case study – Cost and accounting</a:t>
            </a:r>
            <a:endParaRPr lang="en-US" u="sng" dirty="0">
              <a:solidFill>
                <a:schemeClr val="tx1"/>
              </a:solidFill>
              <a:uFill>
                <a:solidFill>
                  <a:schemeClr val="bg2"/>
                </a:solidFill>
              </a:uFill>
            </a:endParaRPr>
          </a:p>
        </p:txBody>
      </p:sp>
      <p:sp>
        <p:nvSpPr>
          <p:cNvPr id="5" name="TextBox 4">
            <a:extLst>
              <a:ext uri="{FF2B5EF4-FFF2-40B4-BE49-F238E27FC236}">
                <a16:creationId xmlns:a16="http://schemas.microsoft.com/office/drawing/2014/main" id="{36577768-D4EC-4AD4-B796-97D0BF1D601E}"/>
              </a:ext>
            </a:extLst>
          </p:cNvPr>
          <p:cNvSpPr txBox="1"/>
          <p:nvPr/>
        </p:nvSpPr>
        <p:spPr>
          <a:xfrm>
            <a:off x="418643" y="1292773"/>
            <a:ext cx="4857550" cy="4403834"/>
          </a:xfrm>
          <a:prstGeom prst="rect">
            <a:avLst/>
          </a:prstGeom>
          <a:solidFill>
            <a:schemeClr val="bg1">
              <a:lumMod val="95000"/>
            </a:schemeClr>
          </a:solidFill>
        </p:spPr>
        <p:txBody>
          <a:bodyPr wrap="square" anchor="ctr" anchorCtr="0">
            <a:noAutofit/>
          </a:bodyPr>
          <a:lstStyle/>
          <a:p>
            <a:pPr marL="285750" marR="0" lvl="0" indent="-285750">
              <a:lnSpc>
                <a:spcPct val="107000"/>
              </a:lnSpc>
              <a:spcBef>
                <a:spcPts val="0"/>
              </a:spcBef>
              <a:spcAft>
                <a:spcPts val="800"/>
              </a:spcAft>
              <a:buFont typeface="Arial" panose="020B0604020202020204" pitchFamily="34" charset="0"/>
              <a:buChar char="•"/>
            </a:pPr>
            <a:r>
              <a:rPr lang="en-US" sz="2000" dirty="0">
                <a:effectLst/>
                <a:ea typeface="Calibri" panose="020F0502020204030204" pitchFamily="34" charset="0"/>
                <a:cs typeface="Calibri" panose="020F0502020204030204" pitchFamily="34" charset="0"/>
              </a:rPr>
              <a:t>Tailwind Traders has two main business units that handle Apparel, and Sporting Goods. </a:t>
            </a:r>
          </a:p>
          <a:p>
            <a:pPr marL="285750" marR="0" lvl="0" indent="-285750">
              <a:lnSpc>
                <a:spcPct val="107000"/>
              </a:lnSpc>
              <a:spcBef>
                <a:spcPts val="0"/>
              </a:spcBef>
              <a:spcAft>
                <a:spcPts val="800"/>
              </a:spcAft>
              <a:buFont typeface="Arial" panose="020B0604020202020204" pitchFamily="34" charset="0"/>
              <a:buChar char="•"/>
            </a:pPr>
            <a:r>
              <a:rPr lang="en-US" sz="2000" dirty="0">
                <a:effectLst/>
                <a:ea typeface="Calibri" panose="020F0502020204030204" pitchFamily="34" charset="0"/>
                <a:cs typeface="Calibri" panose="020F0502020204030204" pitchFamily="34" charset="0"/>
              </a:rPr>
              <a:t>Each of the business units consist of three departments: Product Development, Marketing, and Sales. </a:t>
            </a:r>
          </a:p>
          <a:p>
            <a:pPr marL="285750" marR="0" lvl="0" indent="-285750">
              <a:lnSpc>
                <a:spcPct val="107000"/>
              </a:lnSpc>
              <a:spcBef>
                <a:spcPts val="0"/>
              </a:spcBef>
              <a:spcAft>
                <a:spcPts val="800"/>
              </a:spcAft>
              <a:buFont typeface="Arial" panose="020B0604020202020204" pitchFamily="34" charset="0"/>
              <a:buChar char="•"/>
            </a:pPr>
            <a:r>
              <a:rPr lang="en-US" sz="2000" dirty="0">
                <a:effectLst/>
                <a:ea typeface="Calibri" panose="020F0502020204030204" pitchFamily="34" charset="0"/>
                <a:cs typeface="Calibri" panose="020F0502020204030204" pitchFamily="34" charset="0"/>
              </a:rPr>
              <a:t>Each business unit and subunit will be responsible for tracking their Azure spend. </a:t>
            </a:r>
          </a:p>
          <a:p>
            <a:pPr marL="285750" marR="0" lvl="0" indent="-285750">
              <a:lnSpc>
                <a:spcPct val="107000"/>
              </a:lnSpc>
              <a:spcBef>
                <a:spcPts val="0"/>
              </a:spcBef>
              <a:spcAft>
                <a:spcPts val="800"/>
              </a:spcAft>
              <a:buFont typeface="Arial" panose="020B0604020202020204" pitchFamily="34" charset="0"/>
              <a:buChar char="•"/>
            </a:pPr>
            <a:r>
              <a:rPr lang="en-US" sz="2000" dirty="0">
                <a:ea typeface="Calibri" panose="020F0502020204030204" pitchFamily="34" charset="0"/>
                <a:cs typeface="Calibri" panose="020F0502020204030204" pitchFamily="34" charset="0"/>
              </a:rPr>
              <a:t>T</a:t>
            </a:r>
            <a:r>
              <a:rPr lang="en-US" sz="2000" dirty="0">
                <a:effectLst/>
                <a:ea typeface="Calibri" panose="020F0502020204030204" pitchFamily="34" charset="0"/>
                <a:cs typeface="Calibri" panose="020F0502020204030204" pitchFamily="34" charset="0"/>
              </a:rPr>
              <a:t>he Enterprise IT team will be responsible for providing company-wide Azure cost reporting.</a:t>
            </a:r>
            <a:endParaRPr lang="en-US" sz="1800" dirty="0">
              <a:effectLst/>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9C1DCF25-9C12-4B52-8CDC-6AA53F1D7367}"/>
              </a:ext>
            </a:extLst>
          </p:cNvPr>
          <p:cNvSpPr txBox="1"/>
          <p:nvPr/>
        </p:nvSpPr>
        <p:spPr>
          <a:xfrm>
            <a:off x="5367533" y="2299178"/>
            <a:ext cx="6405824" cy="1654940"/>
          </a:xfrm>
          <a:prstGeom prst="rect">
            <a:avLst/>
          </a:prstGeom>
          <a:noFill/>
        </p:spPr>
        <p:txBody>
          <a:bodyPr wrap="square">
            <a:spAutoFit/>
          </a:bodyPr>
          <a:lstStyle/>
          <a:p>
            <a:pPr marL="742950" marR="0" lvl="1" indent="-285750">
              <a:lnSpc>
                <a:spcPct val="107000"/>
              </a:lnSpc>
              <a:spcBef>
                <a:spcPts val="0"/>
              </a:spcBef>
              <a:spcAft>
                <a:spcPts val="800"/>
              </a:spcAft>
              <a:buFont typeface="Symbol" panose="05050102010706020507" pitchFamily="18" charset="2"/>
              <a:buChar char=""/>
            </a:pPr>
            <a:r>
              <a:rPr lang="en-US" sz="1800" dirty="0">
                <a:effectLst/>
                <a:ea typeface="Calibri" panose="020F0502020204030204" pitchFamily="34" charset="0"/>
                <a:cs typeface="Calibri" panose="020F0502020204030204" pitchFamily="34" charset="0"/>
              </a:rPr>
              <a:t>What are different ways Tailwind Traders could organize their subscriptions and management groups. Which would be the best to meet their requirements? </a:t>
            </a:r>
            <a:endParaRPr lang="en-US" sz="1800" dirty="0">
              <a:effectLst/>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Font typeface="Symbol" panose="05050102010706020507" pitchFamily="18" charset="2"/>
              <a:buChar char=""/>
            </a:pPr>
            <a:r>
              <a:rPr lang="en-US" sz="1800" dirty="0">
                <a:effectLst/>
                <a:ea typeface="Calibri" panose="020F0502020204030204" pitchFamily="34" charset="0"/>
                <a:cs typeface="Calibri" panose="020F0502020204030204" pitchFamily="34" charset="0"/>
              </a:rPr>
              <a:t>Design two alternative hierarchies and explain your decision-making process.</a:t>
            </a:r>
            <a:endParaRPr lang="en-US" sz="18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3288880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CCB9D-F848-4CEB-9965-56C5D0DF2641}"/>
              </a:ext>
              <a:ext uri="{C183D7F6-B498-43B3-948B-1728B52AA6E4}">
                <adec:decorative xmlns:adec="http://schemas.microsoft.com/office/drawing/2017/decorative" val="1"/>
              </a:ext>
            </a:extLst>
          </p:cNvPr>
          <p:cNvSpPr>
            <a:spLocks noGrp="1"/>
          </p:cNvSpPr>
          <p:nvPr>
            <p:ph type="title"/>
          </p:nvPr>
        </p:nvSpPr>
        <p:spPr/>
        <p:txBody>
          <a:bodyPr/>
          <a:lstStyle/>
          <a:p>
            <a:r>
              <a:rPr lang="en-US" dirty="0"/>
              <a:t>Instructor – Cost and accounting</a:t>
            </a:r>
          </a:p>
        </p:txBody>
      </p:sp>
      <p:sp>
        <p:nvSpPr>
          <p:cNvPr id="4" name="TextBox 3">
            <a:extLst>
              <a:ext uri="{FF2B5EF4-FFF2-40B4-BE49-F238E27FC236}">
                <a16:creationId xmlns:a16="http://schemas.microsoft.com/office/drawing/2014/main" id="{BFB5EF51-0470-43DA-BED2-F146AE9BFCCE}"/>
              </a:ext>
              <a:ext uri="{C183D7F6-B498-43B3-948B-1728B52AA6E4}">
                <adec:decorative xmlns:adec="http://schemas.microsoft.com/office/drawing/2017/decorative" val="1"/>
              </a:ext>
            </a:extLst>
          </p:cNvPr>
          <p:cNvSpPr txBox="1"/>
          <p:nvPr/>
        </p:nvSpPr>
        <p:spPr>
          <a:xfrm>
            <a:off x="6484780" y="4955273"/>
            <a:ext cx="1644332" cy="849463"/>
          </a:xfrm>
          <a:prstGeom prst="rect">
            <a:avLst/>
          </a:prstGeom>
          <a:solidFill>
            <a:schemeClr val="bg2">
              <a:lumMod val="95000"/>
            </a:schemeClr>
          </a:solidFill>
          <a:ln>
            <a:solidFill>
              <a:schemeClr val="tx1"/>
            </a:solidFill>
          </a:ln>
        </p:spPr>
        <p:txBody>
          <a:bodyPr wrap="square" lIns="182880" tIns="146304" rIns="182880" bIns="146304" rtlCol="0" anchor="ctr" anchorCtr="0">
            <a:noAutofit/>
          </a:bodyPr>
          <a:lstStyle/>
          <a:p>
            <a:pPr algn="ctr">
              <a:lnSpc>
                <a:spcPct val="90000"/>
              </a:lnSpc>
              <a:spcAft>
                <a:spcPts val="600"/>
              </a:spcAft>
            </a:pPr>
            <a:r>
              <a:rPr lang="en-US" sz="2000" dirty="0">
                <a:gradFill>
                  <a:gsLst>
                    <a:gs pos="2917">
                      <a:schemeClr val="tx1"/>
                    </a:gs>
                    <a:gs pos="30000">
                      <a:schemeClr val="tx1"/>
                    </a:gs>
                  </a:gsLst>
                  <a:lin ang="5400000" scaled="0"/>
                </a:gradFill>
              </a:rPr>
              <a:t>Product Dev</a:t>
            </a:r>
          </a:p>
        </p:txBody>
      </p:sp>
      <p:sp>
        <p:nvSpPr>
          <p:cNvPr id="5" name="TextBox 4">
            <a:extLst>
              <a:ext uri="{FF2B5EF4-FFF2-40B4-BE49-F238E27FC236}">
                <a16:creationId xmlns:a16="http://schemas.microsoft.com/office/drawing/2014/main" id="{F0A55146-036F-4E42-8011-474822DA9754}"/>
              </a:ext>
              <a:ext uri="{C183D7F6-B498-43B3-948B-1728B52AA6E4}">
                <adec:decorative xmlns:adec="http://schemas.microsoft.com/office/drawing/2017/decorative" val="1"/>
              </a:ext>
            </a:extLst>
          </p:cNvPr>
          <p:cNvSpPr txBox="1"/>
          <p:nvPr/>
        </p:nvSpPr>
        <p:spPr>
          <a:xfrm>
            <a:off x="4583324" y="1532175"/>
            <a:ext cx="2772907" cy="572464"/>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Tenant root group</a:t>
            </a:r>
          </a:p>
        </p:txBody>
      </p:sp>
      <p:sp>
        <p:nvSpPr>
          <p:cNvPr id="6" name="TextBox 5">
            <a:extLst>
              <a:ext uri="{FF2B5EF4-FFF2-40B4-BE49-F238E27FC236}">
                <a16:creationId xmlns:a16="http://schemas.microsoft.com/office/drawing/2014/main" id="{D65BA06A-241B-4069-8212-C72BCB1EE245}"/>
              </a:ext>
              <a:ext uri="{C183D7F6-B498-43B3-948B-1728B52AA6E4}">
                <adec:decorative xmlns:adec="http://schemas.microsoft.com/office/drawing/2017/decorative" val="1"/>
              </a:ext>
            </a:extLst>
          </p:cNvPr>
          <p:cNvSpPr txBox="1"/>
          <p:nvPr/>
        </p:nvSpPr>
        <p:spPr>
          <a:xfrm>
            <a:off x="4593372" y="2333477"/>
            <a:ext cx="2772907" cy="572464"/>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Tailwinds</a:t>
            </a:r>
          </a:p>
        </p:txBody>
      </p:sp>
      <p:sp>
        <p:nvSpPr>
          <p:cNvPr id="8" name="TextBox 7">
            <a:extLst>
              <a:ext uri="{FF2B5EF4-FFF2-40B4-BE49-F238E27FC236}">
                <a16:creationId xmlns:a16="http://schemas.microsoft.com/office/drawing/2014/main" id="{164905BF-8BA0-4446-A77C-5F547786DE91}"/>
              </a:ext>
              <a:ext uri="{C183D7F6-B498-43B3-948B-1728B52AA6E4}">
                <adec:decorative xmlns:adec="http://schemas.microsoft.com/office/drawing/2017/decorative" val="1"/>
              </a:ext>
            </a:extLst>
          </p:cNvPr>
          <p:cNvSpPr txBox="1"/>
          <p:nvPr/>
        </p:nvSpPr>
        <p:spPr>
          <a:xfrm>
            <a:off x="1976209" y="3524433"/>
            <a:ext cx="2364354" cy="572464"/>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Apparel</a:t>
            </a:r>
          </a:p>
        </p:txBody>
      </p:sp>
      <p:sp>
        <p:nvSpPr>
          <p:cNvPr id="9" name="TextBox 8">
            <a:extLst>
              <a:ext uri="{FF2B5EF4-FFF2-40B4-BE49-F238E27FC236}">
                <a16:creationId xmlns:a16="http://schemas.microsoft.com/office/drawing/2014/main" id="{2D5FC865-6337-4500-9963-73486884697A}"/>
              </a:ext>
              <a:ext uri="{C183D7F6-B498-43B3-948B-1728B52AA6E4}">
                <adec:decorative xmlns:adec="http://schemas.microsoft.com/office/drawing/2017/decorative" val="1"/>
              </a:ext>
            </a:extLst>
          </p:cNvPr>
          <p:cNvSpPr txBox="1"/>
          <p:nvPr/>
        </p:nvSpPr>
        <p:spPr>
          <a:xfrm>
            <a:off x="7787987" y="3524433"/>
            <a:ext cx="2772907" cy="572464"/>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Sporting Goods</a:t>
            </a:r>
          </a:p>
        </p:txBody>
      </p:sp>
      <p:sp>
        <p:nvSpPr>
          <p:cNvPr id="12" name="TextBox 11">
            <a:extLst>
              <a:ext uri="{FF2B5EF4-FFF2-40B4-BE49-F238E27FC236}">
                <a16:creationId xmlns:a16="http://schemas.microsoft.com/office/drawing/2014/main" id="{094250C7-693D-4D9A-9A31-8733B40E7B97}"/>
              </a:ext>
              <a:ext uri="{C183D7F6-B498-43B3-948B-1728B52AA6E4}">
                <adec:decorative xmlns:adec="http://schemas.microsoft.com/office/drawing/2017/decorative" val="1"/>
              </a:ext>
            </a:extLst>
          </p:cNvPr>
          <p:cNvSpPr txBox="1"/>
          <p:nvPr/>
        </p:nvSpPr>
        <p:spPr>
          <a:xfrm>
            <a:off x="8352276" y="4967987"/>
            <a:ext cx="1644332" cy="824035"/>
          </a:xfrm>
          <a:prstGeom prst="rect">
            <a:avLst/>
          </a:prstGeom>
          <a:solidFill>
            <a:schemeClr val="bg2">
              <a:lumMod val="95000"/>
            </a:schemeClr>
          </a:solidFill>
          <a:ln>
            <a:solidFill>
              <a:schemeClr val="tx1"/>
            </a:solidFill>
          </a:ln>
        </p:spPr>
        <p:txBody>
          <a:bodyPr wrap="square" lIns="182880" tIns="146304" rIns="182880" bIns="146304" rtlCol="0" anchor="ctr" anchorCtr="0">
            <a:noAutofit/>
          </a:bodyPr>
          <a:lstStyle/>
          <a:p>
            <a:pPr algn="ctr">
              <a:lnSpc>
                <a:spcPct val="90000"/>
              </a:lnSpc>
              <a:spcAft>
                <a:spcPts val="600"/>
              </a:spcAft>
            </a:pPr>
            <a:r>
              <a:rPr lang="en-US" sz="2000" dirty="0">
                <a:gradFill>
                  <a:gsLst>
                    <a:gs pos="2917">
                      <a:schemeClr val="tx1"/>
                    </a:gs>
                    <a:gs pos="30000">
                      <a:schemeClr val="tx1"/>
                    </a:gs>
                  </a:gsLst>
                  <a:lin ang="5400000" scaled="0"/>
                </a:gradFill>
              </a:rPr>
              <a:t>Marketing</a:t>
            </a:r>
          </a:p>
        </p:txBody>
      </p:sp>
      <p:pic>
        <p:nvPicPr>
          <p:cNvPr id="13" name="Graphic 12">
            <a:extLst>
              <a:ext uri="{FF2B5EF4-FFF2-40B4-BE49-F238E27FC236}">
                <a16:creationId xmlns:a16="http://schemas.microsoft.com/office/drawing/2014/main" id="{8A8621BF-F316-475A-8137-FBBF292A3FD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56514" y="309529"/>
            <a:ext cx="480371" cy="480371"/>
          </a:xfrm>
          <a:prstGeom prst="rect">
            <a:avLst/>
          </a:prstGeom>
        </p:spPr>
      </p:pic>
      <p:cxnSp>
        <p:nvCxnSpPr>
          <p:cNvPr id="14" name="Connector: Elbow 13">
            <a:extLst>
              <a:ext uri="{FF2B5EF4-FFF2-40B4-BE49-F238E27FC236}">
                <a16:creationId xmlns:a16="http://schemas.microsoft.com/office/drawing/2014/main" id="{D5446757-B6B6-446F-9840-52CE61D8FE10}"/>
              </a:ext>
              <a:ext uri="{C183D7F6-B498-43B3-948B-1728B52AA6E4}">
                <adec:decorative xmlns:adec="http://schemas.microsoft.com/office/drawing/2017/decorative" val="1"/>
              </a:ext>
            </a:extLst>
          </p:cNvPr>
          <p:cNvCxnSpPr>
            <a:cxnSpLocks/>
            <a:stCxn id="5" idx="2"/>
            <a:endCxn id="6" idx="0"/>
          </p:cNvCxnSpPr>
          <p:nvPr/>
        </p:nvCxnSpPr>
        <p:spPr>
          <a:xfrm rot="16200000" flipH="1">
            <a:off x="5860383" y="2214034"/>
            <a:ext cx="228838" cy="10048"/>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4AABE7AD-0494-407F-8164-B6E268C9D204}"/>
              </a:ext>
              <a:ext uri="{C183D7F6-B498-43B3-948B-1728B52AA6E4}">
                <adec:decorative xmlns:adec="http://schemas.microsoft.com/office/drawing/2017/decorative" val="1"/>
              </a:ext>
            </a:extLst>
          </p:cNvPr>
          <p:cNvCxnSpPr>
            <a:cxnSpLocks/>
            <a:stCxn id="6" idx="2"/>
            <a:endCxn id="8" idx="0"/>
          </p:cNvCxnSpPr>
          <p:nvPr/>
        </p:nvCxnSpPr>
        <p:spPr>
          <a:xfrm rot="5400000">
            <a:off x="4259860" y="1804467"/>
            <a:ext cx="618492" cy="2821440"/>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2C16E89F-5FAB-4495-B72C-3C1BBF0C5D8B}"/>
              </a:ext>
              <a:ext uri="{C183D7F6-B498-43B3-948B-1728B52AA6E4}">
                <adec:decorative xmlns:adec="http://schemas.microsoft.com/office/drawing/2017/decorative" val="1"/>
              </a:ext>
            </a:extLst>
          </p:cNvPr>
          <p:cNvCxnSpPr>
            <a:cxnSpLocks/>
            <a:stCxn id="6" idx="2"/>
            <a:endCxn id="9" idx="0"/>
          </p:cNvCxnSpPr>
          <p:nvPr/>
        </p:nvCxnSpPr>
        <p:spPr>
          <a:xfrm rot="16200000" flipH="1">
            <a:off x="7267887" y="1617879"/>
            <a:ext cx="618492" cy="3194615"/>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9D03AFD4-FFED-4D5E-81C0-0EC51C8F162C}"/>
              </a:ext>
              <a:ext uri="{C183D7F6-B498-43B3-948B-1728B52AA6E4}">
                <adec:decorative xmlns:adec="http://schemas.microsoft.com/office/drawing/2017/decorative" val="1"/>
              </a:ext>
            </a:extLst>
          </p:cNvPr>
          <p:cNvCxnSpPr>
            <a:cxnSpLocks/>
            <a:stCxn id="9" idx="2"/>
            <a:endCxn id="12" idx="0"/>
          </p:cNvCxnSpPr>
          <p:nvPr/>
        </p:nvCxnSpPr>
        <p:spPr>
          <a:xfrm rot="16200000" flipH="1">
            <a:off x="8738896" y="4532441"/>
            <a:ext cx="871090" cy="1"/>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2E5759CE-18B6-498E-A36B-5242F7A8FAE1}"/>
              </a:ext>
              <a:ext uri="{C183D7F6-B498-43B3-948B-1728B52AA6E4}">
                <adec:decorative xmlns:adec="http://schemas.microsoft.com/office/drawing/2017/decorative" val="1"/>
              </a:ext>
            </a:extLst>
          </p:cNvPr>
          <p:cNvCxnSpPr>
            <a:cxnSpLocks/>
            <a:stCxn id="9" idx="2"/>
            <a:endCxn id="4" idx="0"/>
          </p:cNvCxnSpPr>
          <p:nvPr/>
        </p:nvCxnSpPr>
        <p:spPr>
          <a:xfrm rot="5400000">
            <a:off x="7811506" y="3592338"/>
            <a:ext cx="858376" cy="1867495"/>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7E51073-B1ED-40D2-9008-A89BD9C22FC4}"/>
              </a:ext>
              <a:ext uri="{C183D7F6-B498-43B3-948B-1728B52AA6E4}">
                <adec:decorative xmlns:adec="http://schemas.microsoft.com/office/drawing/2017/decorative" val="1"/>
              </a:ext>
            </a:extLst>
          </p:cNvPr>
          <p:cNvSpPr txBox="1"/>
          <p:nvPr/>
        </p:nvSpPr>
        <p:spPr>
          <a:xfrm>
            <a:off x="2336218" y="4930119"/>
            <a:ext cx="1644332" cy="899771"/>
          </a:xfrm>
          <a:prstGeom prst="rect">
            <a:avLst/>
          </a:prstGeom>
          <a:solidFill>
            <a:schemeClr val="bg2">
              <a:lumMod val="95000"/>
            </a:schemeClr>
          </a:solidFill>
          <a:ln>
            <a:solidFill>
              <a:schemeClr val="tx1"/>
            </a:solidFill>
          </a:ln>
        </p:spPr>
        <p:txBody>
          <a:bodyPr wrap="square" lIns="182880" tIns="146304" rIns="182880" bIns="146304" rtlCol="0" anchor="ctr" anchorCtr="0">
            <a:noAutofit/>
          </a:bodyPr>
          <a:lstStyle/>
          <a:p>
            <a:pPr algn="ctr">
              <a:lnSpc>
                <a:spcPct val="90000"/>
              </a:lnSpc>
              <a:spcAft>
                <a:spcPts val="600"/>
              </a:spcAft>
            </a:pPr>
            <a:r>
              <a:rPr lang="en-US" sz="2000" dirty="0">
                <a:gradFill>
                  <a:gsLst>
                    <a:gs pos="2917">
                      <a:schemeClr val="tx1"/>
                    </a:gs>
                    <a:gs pos="30000">
                      <a:schemeClr val="tx1"/>
                    </a:gs>
                  </a:gsLst>
                  <a:lin ang="5400000" scaled="0"/>
                </a:gradFill>
              </a:rPr>
              <a:t>Marketing</a:t>
            </a:r>
          </a:p>
        </p:txBody>
      </p:sp>
      <p:cxnSp>
        <p:nvCxnSpPr>
          <p:cNvPr id="21" name="Connector: Elbow 20">
            <a:extLst>
              <a:ext uri="{FF2B5EF4-FFF2-40B4-BE49-F238E27FC236}">
                <a16:creationId xmlns:a16="http://schemas.microsoft.com/office/drawing/2014/main" id="{A41C9B64-278C-41B7-98D3-424DAB90DADF}"/>
              </a:ext>
              <a:ext uri="{C183D7F6-B498-43B3-948B-1728B52AA6E4}">
                <adec:decorative xmlns:adec="http://schemas.microsoft.com/office/drawing/2017/decorative" val="1"/>
              </a:ext>
            </a:extLst>
          </p:cNvPr>
          <p:cNvCxnSpPr>
            <a:cxnSpLocks/>
            <a:stCxn id="8" idx="2"/>
            <a:endCxn id="20" idx="0"/>
          </p:cNvCxnSpPr>
          <p:nvPr/>
        </p:nvCxnSpPr>
        <p:spPr>
          <a:xfrm rot="5400000">
            <a:off x="2741774" y="4513507"/>
            <a:ext cx="833222" cy="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F378A45-22A5-457B-A6DE-B25F4E1A0088}"/>
              </a:ext>
              <a:ext uri="{C183D7F6-B498-43B3-948B-1728B52AA6E4}">
                <adec:decorative xmlns:adec="http://schemas.microsoft.com/office/drawing/2017/decorative" val="1"/>
              </a:ext>
            </a:extLst>
          </p:cNvPr>
          <p:cNvSpPr txBox="1"/>
          <p:nvPr/>
        </p:nvSpPr>
        <p:spPr>
          <a:xfrm>
            <a:off x="412777" y="4955273"/>
            <a:ext cx="1644332" cy="849463"/>
          </a:xfrm>
          <a:prstGeom prst="rect">
            <a:avLst/>
          </a:prstGeom>
          <a:solidFill>
            <a:schemeClr val="bg2">
              <a:lumMod val="95000"/>
            </a:schemeClr>
          </a:solidFill>
          <a:ln>
            <a:solidFill>
              <a:schemeClr val="tx1"/>
            </a:solidFill>
          </a:ln>
        </p:spPr>
        <p:txBody>
          <a:bodyPr wrap="square" lIns="182880" tIns="146304" rIns="182880" bIns="146304" rtlCol="0" anchor="ctr" anchorCtr="0">
            <a:noAutofit/>
          </a:bodyPr>
          <a:lstStyle/>
          <a:p>
            <a:pPr algn="ctr">
              <a:lnSpc>
                <a:spcPct val="90000"/>
              </a:lnSpc>
              <a:spcAft>
                <a:spcPts val="600"/>
              </a:spcAft>
            </a:pPr>
            <a:r>
              <a:rPr lang="en-US" sz="2000" dirty="0">
                <a:gradFill>
                  <a:gsLst>
                    <a:gs pos="2917">
                      <a:schemeClr val="tx1"/>
                    </a:gs>
                    <a:gs pos="30000">
                      <a:schemeClr val="tx1"/>
                    </a:gs>
                  </a:gsLst>
                  <a:lin ang="5400000" scaled="0"/>
                </a:gradFill>
              </a:rPr>
              <a:t>Product Dev</a:t>
            </a:r>
          </a:p>
        </p:txBody>
      </p:sp>
      <p:cxnSp>
        <p:nvCxnSpPr>
          <p:cNvPr id="23" name="Connector: Elbow 22">
            <a:extLst>
              <a:ext uri="{FF2B5EF4-FFF2-40B4-BE49-F238E27FC236}">
                <a16:creationId xmlns:a16="http://schemas.microsoft.com/office/drawing/2014/main" id="{9A484E8B-6120-464A-B4DB-CB5C69994E4D}"/>
              </a:ext>
              <a:ext uri="{C183D7F6-B498-43B3-948B-1728B52AA6E4}">
                <adec:decorative xmlns:adec="http://schemas.microsoft.com/office/drawing/2017/decorative" val="1"/>
              </a:ext>
            </a:extLst>
          </p:cNvPr>
          <p:cNvCxnSpPr>
            <a:cxnSpLocks/>
            <a:stCxn id="8" idx="2"/>
            <a:endCxn id="22" idx="0"/>
          </p:cNvCxnSpPr>
          <p:nvPr/>
        </p:nvCxnSpPr>
        <p:spPr>
          <a:xfrm rot="5400000">
            <a:off x="1767477" y="3564364"/>
            <a:ext cx="858376" cy="1923443"/>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BEB91B2-3052-4397-B4F7-9EFD037ABCF9}"/>
              </a:ext>
              <a:ext uri="{C183D7F6-B498-43B3-948B-1728B52AA6E4}">
                <adec:decorative xmlns:adec="http://schemas.microsoft.com/office/drawing/2017/decorative" val="1"/>
              </a:ext>
            </a:extLst>
          </p:cNvPr>
          <p:cNvSpPr txBox="1"/>
          <p:nvPr/>
        </p:nvSpPr>
        <p:spPr>
          <a:xfrm>
            <a:off x="4303655" y="4930119"/>
            <a:ext cx="1644332" cy="899771"/>
          </a:xfrm>
          <a:prstGeom prst="rect">
            <a:avLst/>
          </a:prstGeom>
          <a:solidFill>
            <a:schemeClr val="bg2">
              <a:lumMod val="95000"/>
            </a:schemeClr>
          </a:solidFill>
          <a:ln>
            <a:solidFill>
              <a:schemeClr val="tx1"/>
            </a:solidFill>
          </a:ln>
        </p:spPr>
        <p:txBody>
          <a:bodyPr wrap="square" lIns="182880" tIns="146304" rIns="182880" bIns="146304" rtlCol="0" anchor="ctr" anchorCtr="0">
            <a:noAutofit/>
          </a:bodyPr>
          <a:lstStyle/>
          <a:p>
            <a:pPr algn="ctr">
              <a:lnSpc>
                <a:spcPct val="90000"/>
              </a:lnSpc>
              <a:spcAft>
                <a:spcPts val="600"/>
              </a:spcAft>
            </a:pPr>
            <a:r>
              <a:rPr lang="en-US" sz="2000" dirty="0">
                <a:gradFill>
                  <a:gsLst>
                    <a:gs pos="2917">
                      <a:schemeClr val="tx1"/>
                    </a:gs>
                    <a:gs pos="30000">
                      <a:schemeClr val="tx1"/>
                    </a:gs>
                  </a:gsLst>
                  <a:lin ang="5400000" scaled="0"/>
                </a:gradFill>
              </a:rPr>
              <a:t>Sales</a:t>
            </a:r>
          </a:p>
        </p:txBody>
      </p:sp>
      <p:pic>
        <p:nvPicPr>
          <p:cNvPr id="27" name="Graphic 26">
            <a:extLst>
              <a:ext uri="{FF2B5EF4-FFF2-40B4-BE49-F238E27FC236}">
                <a16:creationId xmlns:a16="http://schemas.microsoft.com/office/drawing/2014/main" id="{65FB4DF7-7C0E-4C2D-ACF6-5CC9C0E19B93}"/>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10468" y="958998"/>
            <a:ext cx="572464" cy="572464"/>
          </a:xfrm>
          <a:prstGeom prst="rect">
            <a:avLst/>
          </a:prstGeom>
        </p:spPr>
      </p:pic>
      <p:cxnSp>
        <p:nvCxnSpPr>
          <p:cNvPr id="33" name="Connector: Elbow 32">
            <a:extLst>
              <a:ext uri="{FF2B5EF4-FFF2-40B4-BE49-F238E27FC236}">
                <a16:creationId xmlns:a16="http://schemas.microsoft.com/office/drawing/2014/main" id="{1990B250-2FFD-4296-A842-A8E8E1BB8FF3}"/>
              </a:ext>
              <a:ext uri="{C183D7F6-B498-43B3-948B-1728B52AA6E4}">
                <adec:decorative xmlns:adec="http://schemas.microsoft.com/office/drawing/2017/decorative" val="1"/>
              </a:ext>
            </a:extLst>
          </p:cNvPr>
          <p:cNvCxnSpPr>
            <a:cxnSpLocks/>
            <a:stCxn id="8" idx="2"/>
            <a:endCxn id="26" idx="0"/>
          </p:cNvCxnSpPr>
          <p:nvPr/>
        </p:nvCxnSpPr>
        <p:spPr>
          <a:xfrm rot="16200000" flipH="1">
            <a:off x="3725492" y="3529790"/>
            <a:ext cx="833222" cy="1967435"/>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C8A4B606-C264-44A7-B735-83CB495A7F36}"/>
              </a:ext>
              <a:ext uri="{C183D7F6-B498-43B3-948B-1728B52AA6E4}">
                <adec:decorative xmlns:adec="http://schemas.microsoft.com/office/drawing/2017/decorative" val="1"/>
              </a:ext>
            </a:extLst>
          </p:cNvPr>
          <p:cNvCxnSpPr>
            <a:cxnSpLocks/>
            <a:stCxn id="9" idx="2"/>
            <a:endCxn id="52" idx="0"/>
          </p:cNvCxnSpPr>
          <p:nvPr/>
        </p:nvCxnSpPr>
        <p:spPr>
          <a:xfrm rot="16200000" flipH="1">
            <a:off x="9646502" y="3624836"/>
            <a:ext cx="871090" cy="181521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AD2F07C1-712A-4DCB-ADF4-D3704B54CAFC}"/>
              </a:ext>
              <a:ext uri="{C183D7F6-B498-43B3-948B-1728B52AA6E4}">
                <adec:decorative xmlns:adec="http://schemas.microsoft.com/office/drawing/2017/decorative" val="1"/>
              </a:ext>
            </a:extLst>
          </p:cNvPr>
          <p:cNvSpPr txBox="1"/>
          <p:nvPr/>
        </p:nvSpPr>
        <p:spPr>
          <a:xfrm>
            <a:off x="10167487" y="4967987"/>
            <a:ext cx="1644332" cy="824035"/>
          </a:xfrm>
          <a:prstGeom prst="rect">
            <a:avLst/>
          </a:prstGeom>
          <a:solidFill>
            <a:schemeClr val="bg2">
              <a:lumMod val="95000"/>
            </a:schemeClr>
          </a:solidFill>
          <a:ln>
            <a:solidFill>
              <a:schemeClr val="tx1"/>
            </a:solidFill>
          </a:ln>
        </p:spPr>
        <p:txBody>
          <a:bodyPr wrap="square" lIns="182880" tIns="146304" rIns="182880" bIns="146304" rtlCol="0" anchor="ctr" anchorCtr="0">
            <a:noAutofit/>
          </a:bodyPr>
          <a:lstStyle/>
          <a:p>
            <a:pPr algn="ctr">
              <a:lnSpc>
                <a:spcPct val="90000"/>
              </a:lnSpc>
              <a:spcAft>
                <a:spcPts val="600"/>
              </a:spcAft>
            </a:pPr>
            <a:r>
              <a:rPr lang="en-US" sz="2000" dirty="0">
                <a:gradFill>
                  <a:gsLst>
                    <a:gs pos="2917">
                      <a:schemeClr val="tx1"/>
                    </a:gs>
                    <a:gs pos="30000">
                      <a:schemeClr val="tx1"/>
                    </a:gs>
                  </a:gsLst>
                  <a:lin ang="5400000" scaled="0"/>
                </a:gradFill>
              </a:rPr>
              <a:t>Sales</a:t>
            </a:r>
          </a:p>
        </p:txBody>
      </p:sp>
      <p:pic>
        <p:nvPicPr>
          <p:cNvPr id="99" name="Graphic 98">
            <a:extLst>
              <a:ext uri="{FF2B5EF4-FFF2-40B4-BE49-F238E27FC236}">
                <a16:creationId xmlns:a16="http://schemas.microsoft.com/office/drawing/2014/main" id="{1EF8D412-0A1D-4485-8ADB-C98784DBC978}"/>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256514" y="1700560"/>
            <a:ext cx="480371" cy="480371"/>
          </a:xfrm>
          <a:prstGeom prst="rect">
            <a:avLst/>
          </a:prstGeom>
        </p:spPr>
      </p:pic>
      <p:pic>
        <p:nvPicPr>
          <p:cNvPr id="100" name="Picture Placeholder 5">
            <a:extLst>
              <a:ext uri="{FF2B5EF4-FFF2-40B4-BE49-F238E27FC236}">
                <a16:creationId xmlns:a16="http://schemas.microsoft.com/office/drawing/2014/main" id="{D8F008A6-E794-4AD8-9663-DE9F4CAB7F8B}"/>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rcRect/>
          <a:stretch>
            <a:fillRect/>
          </a:stretch>
        </p:blipFill>
        <p:spPr>
          <a:xfrm>
            <a:off x="11239464" y="2385418"/>
            <a:ext cx="520447" cy="520522"/>
          </a:xfrm>
          <a:prstGeom prst="rect">
            <a:avLst/>
          </a:prstGeom>
        </p:spPr>
      </p:pic>
      <p:pic>
        <p:nvPicPr>
          <p:cNvPr id="102" name="Graphic 101">
            <a:extLst>
              <a:ext uri="{FF2B5EF4-FFF2-40B4-BE49-F238E27FC236}">
                <a16:creationId xmlns:a16="http://schemas.microsoft.com/office/drawing/2014/main" id="{FDAE6E51-B681-43CD-830D-97166D6C01AD}"/>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262410" y="3136010"/>
            <a:ext cx="520522" cy="520522"/>
          </a:xfrm>
          <a:prstGeom prst="rect">
            <a:avLst/>
          </a:prstGeom>
        </p:spPr>
      </p:pic>
      <p:pic>
        <p:nvPicPr>
          <p:cNvPr id="104" name="Graphic 103">
            <a:extLst>
              <a:ext uri="{FF2B5EF4-FFF2-40B4-BE49-F238E27FC236}">
                <a16:creationId xmlns:a16="http://schemas.microsoft.com/office/drawing/2014/main" id="{E965C249-7E9D-42B5-815B-CF6A78075E33}"/>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256514" y="3886602"/>
            <a:ext cx="487317" cy="487317"/>
          </a:xfrm>
          <a:prstGeom prst="rect">
            <a:avLst/>
          </a:prstGeom>
        </p:spPr>
      </p:pic>
    </p:spTree>
    <p:extLst>
      <p:ext uri="{BB962C8B-B14F-4D97-AF65-F5344CB8AC3E}">
        <p14:creationId xmlns:p14="http://schemas.microsoft.com/office/powerpoint/2010/main" val="282207383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B9A1-F86F-4039-A2DB-9D4278B82535}"/>
              </a:ext>
            </a:extLst>
          </p:cNvPr>
          <p:cNvSpPr>
            <a:spLocks noGrp="1"/>
          </p:cNvSpPr>
          <p:nvPr>
            <p:ph type="title"/>
          </p:nvPr>
        </p:nvSpPr>
        <p:spPr/>
        <p:txBody>
          <a:bodyPr/>
          <a:lstStyle/>
          <a:p>
            <a:r>
              <a:rPr lang="en-US" u="sng" dirty="0">
                <a:solidFill>
                  <a:schemeClr val="tx1"/>
                </a:solidFill>
                <a:uFill>
                  <a:solidFill>
                    <a:schemeClr val="tx1"/>
                  </a:solidFill>
                </a:uFill>
                <a:hlinkClick r:id="rId3">
                  <a:extLst>
                    <a:ext uri="{A12FA001-AC4F-418D-AE19-62706E023703}">
                      <ahyp:hlinkClr xmlns:ahyp="http://schemas.microsoft.com/office/drawing/2018/hyperlinkcolor" val="tx"/>
                    </a:ext>
                  </a:extLst>
                </a:hlinkClick>
              </a:rPr>
              <a:t>Case study – New development project</a:t>
            </a:r>
            <a:endParaRPr lang="en-US" u="sng" dirty="0">
              <a:solidFill>
                <a:schemeClr val="tx1"/>
              </a:solidFill>
              <a:uFill>
                <a:solidFill>
                  <a:schemeClr val="tx1"/>
                </a:solidFill>
              </a:uFill>
            </a:endParaRPr>
          </a:p>
        </p:txBody>
      </p:sp>
      <p:sp>
        <p:nvSpPr>
          <p:cNvPr id="10" name="TextBox 9">
            <a:extLst>
              <a:ext uri="{FF2B5EF4-FFF2-40B4-BE49-F238E27FC236}">
                <a16:creationId xmlns:a16="http://schemas.microsoft.com/office/drawing/2014/main" id="{341A4234-48FC-4E54-AE3B-38A5D4ACAD08}"/>
              </a:ext>
            </a:extLst>
          </p:cNvPr>
          <p:cNvSpPr txBox="1"/>
          <p:nvPr/>
        </p:nvSpPr>
        <p:spPr>
          <a:xfrm>
            <a:off x="418643" y="1560701"/>
            <a:ext cx="4845817" cy="4093428"/>
          </a:xfrm>
          <a:prstGeom prst="rect">
            <a:avLst/>
          </a:prstGeom>
          <a:solidFill>
            <a:schemeClr val="bg1">
              <a:lumMod val="95000"/>
            </a:schemeClr>
          </a:solidFill>
        </p:spPr>
        <p:txBody>
          <a:bodyPr wrap="square">
            <a:spAutoFit/>
          </a:bodyPr>
          <a:lstStyle/>
          <a:p>
            <a:pPr marL="285750" indent="-285750">
              <a:spcAft>
                <a:spcPts val="120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rPr>
              <a:t>The company has a new development project for customer feedback. </a:t>
            </a:r>
          </a:p>
          <a:p>
            <a:pPr marL="285750" indent="-285750">
              <a:spcAft>
                <a:spcPts val="120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rPr>
              <a:t>The CFO wants to ensure all costs associated with the project are captured. </a:t>
            </a:r>
          </a:p>
          <a:p>
            <a:pPr marL="285750" indent="-285750">
              <a:spcAft>
                <a:spcPts val="120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rPr>
              <a:t>For the testing phase workloads should be hosted on lower cost virtual machines. </a:t>
            </a:r>
          </a:p>
          <a:p>
            <a:pPr marL="285750" indent="-285750">
              <a:spcAft>
                <a:spcPts val="120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rPr>
              <a:t>The virtual machines should be named to indicate they are part of the project. </a:t>
            </a:r>
          </a:p>
          <a:p>
            <a:pPr marL="285750" indent="-285750">
              <a:spcAft>
                <a:spcPts val="120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rPr>
              <a:t>Any instances of non-compliance with resource consistency rules should be automatically identified.</a:t>
            </a:r>
            <a:endParaRPr lang="en-US" sz="1800" dirty="0"/>
          </a:p>
        </p:txBody>
      </p:sp>
      <p:sp>
        <p:nvSpPr>
          <p:cNvPr id="8" name="TextBox 7">
            <a:extLst>
              <a:ext uri="{FF2B5EF4-FFF2-40B4-BE49-F238E27FC236}">
                <a16:creationId xmlns:a16="http://schemas.microsoft.com/office/drawing/2014/main" id="{5E891D72-C047-4A6F-8AD6-0ED3296CC508}"/>
              </a:ext>
            </a:extLst>
          </p:cNvPr>
          <p:cNvSpPr txBox="1"/>
          <p:nvPr/>
        </p:nvSpPr>
        <p:spPr>
          <a:xfrm>
            <a:off x="5484726" y="2324178"/>
            <a:ext cx="6405824" cy="2053896"/>
          </a:xfrm>
          <a:prstGeom prst="rect">
            <a:avLst/>
          </a:prstGeom>
          <a:noFill/>
        </p:spPr>
        <p:txBody>
          <a:bodyPr wrap="square">
            <a:spAutoFit/>
          </a:bodyPr>
          <a:lstStyle/>
          <a:p>
            <a:pPr marL="742950" marR="0" lvl="1" indent="-285750">
              <a:lnSpc>
                <a:spcPct val="107000"/>
              </a:lnSpc>
              <a:spcBef>
                <a:spcPts val="0"/>
              </a:spcBef>
              <a:spcAft>
                <a:spcPts val="800"/>
              </a:spcAft>
              <a:buFont typeface="Symbol" panose="05050102010706020507" pitchFamily="18" charset="2"/>
              <a:buChar char=""/>
            </a:pPr>
            <a:r>
              <a:rPr lang="en-US" sz="1800" dirty="0">
                <a:effectLst/>
                <a:ea typeface="Calibri" panose="020F0502020204030204" pitchFamily="34" charset="0"/>
                <a:cs typeface="Calibri" panose="020F0502020204030204" pitchFamily="34" charset="0"/>
              </a:rPr>
              <a:t>What are the different way Tailwind Traders could track costs for the new development project?</a:t>
            </a:r>
            <a:endParaRPr lang="en-US" sz="1800" dirty="0">
              <a:effectLst/>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Font typeface="Symbol" panose="05050102010706020507" pitchFamily="18" charset="2"/>
              <a:buChar char=""/>
            </a:pPr>
            <a:r>
              <a:rPr lang="en-US" sz="1800" dirty="0">
                <a:effectLst/>
                <a:ea typeface="Calibri" panose="020F0502020204030204" pitchFamily="34" charset="0"/>
                <a:cs typeface="Calibri" panose="020F0502020204030204" pitchFamily="34" charset="0"/>
              </a:rPr>
              <a:t>How are you ensuring compliance with the requirements for virtual machine sizing and naming? </a:t>
            </a:r>
          </a:p>
          <a:p>
            <a:pPr marL="742950" marR="0" lvl="1" indent="-285750">
              <a:lnSpc>
                <a:spcPct val="107000"/>
              </a:lnSpc>
              <a:spcBef>
                <a:spcPts val="0"/>
              </a:spcBef>
              <a:spcAft>
                <a:spcPts val="800"/>
              </a:spcAft>
              <a:buFont typeface="Symbol" panose="05050102010706020507" pitchFamily="18" charset="2"/>
              <a:buChar char=""/>
            </a:pPr>
            <a:r>
              <a:rPr lang="en-US" sz="1800" dirty="0">
                <a:effectLst/>
                <a:ea typeface="Calibri" panose="020F0502020204030204" pitchFamily="34" charset="0"/>
              </a:rPr>
              <a:t>Propose at least two ways of meeting the requirements. Explain your final decision. </a:t>
            </a:r>
            <a:endParaRPr lang="en-US" sz="1800" dirty="0"/>
          </a:p>
        </p:txBody>
      </p:sp>
    </p:spTree>
    <p:extLst>
      <p:ext uri="{BB962C8B-B14F-4D97-AF65-F5344CB8AC3E}">
        <p14:creationId xmlns:p14="http://schemas.microsoft.com/office/powerpoint/2010/main" val="175916493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AEBD2-4AD6-4182-BF38-A3DE71D14CCF}"/>
              </a:ext>
            </a:extLst>
          </p:cNvPr>
          <p:cNvSpPr>
            <a:spLocks noGrp="1"/>
          </p:cNvSpPr>
          <p:nvPr>
            <p:ph type="title"/>
          </p:nvPr>
        </p:nvSpPr>
        <p:spPr/>
        <p:txBody>
          <a:bodyPr/>
          <a:lstStyle/>
          <a:p>
            <a:r>
              <a:rPr lang="en-US" dirty="0">
                <a:solidFill>
                  <a:schemeClr val="tx1"/>
                </a:solidFill>
              </a:rPr>
              <a:t>Learning recap – governance solutions </a:t>
            </a:r>
          </a:p>
        </p:txBody>
      </p:sp>
      <p:sp>
        <p:nvSpPr>
          <p:cNvPr id="6" name="Text Placeholder 3">
            <a:extLst>
              <a:ext uri="{FF2B5EF4-FFF2-40B4-BE49-F238E27FC236}">
                <a16:creationId xmlns:a16="http://schemas.microsoft.com/office/drawing/2014/main" id="{EDA246D4-36E4-EDDC-4C97-AFBE09474369}"/>
              </a:ext>
            </a:extLst>
          </p:cNvPr>
          <p:cNvSpPr txBox="1">
            <a:spLocks/>
          </p:cNvSpPr>
          <p:nvPr/>
        </p:nvSpPr>
        <p:spPr>
          <a:xfrm>
            <a:off x="588262" y="2802778"/>
            <a:ext cx="1755442" cy="1633011"/>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Check your knowledge questions and review</a:t>
            </a:r>
          </a:p>
        </p:txBody>
      </p:sp>
      <p:sp>
        <p:nvSpPr>
          <p:cNvPr id="8" name="Rectangle 7">
            <a:extLst>
              <a:ext uri="{FF2B5EF4-FFF2-40B4-BE49-F238E27FC236}">
                <a16:creationId xmlns:a16="http://schemas.microsoft.com/office/drawing/2014/main" id="{169F3006-8609-4CDD-B431-90D1B3D88F78}"/>
              </a:ext>
            </a:extLst>
          </p:cNvPr>
          <p:cNvSpPr/>
          <p:nvPr/>
        </p:nvSpPr>
        <p:spPr>
          <a:xfrm>
            <a:off x="4013696" y="1919111"/>
            <a:ext cx="7590042" cy="3036711"/>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marL="285750" lvl="1" indent="-285750">
              <a:spcBef>
                <a:spcPts val="1176"/>
              </a:spcBef>
              <a:buFont typeface="Arial" panose="020B0604020202020204" pitchFamily="34" charset="0"/>
              <a:buChar char="•"/>
            </a:pPr>
            <a:r>
              <a:rPr lang="en-US" sz="1730" dirty="0">
                <a:solidFill>
                  <a:schemeClr val="tx2">
                    <a:lumMod val="50000"/>
                  </a:schemeClr>
                </a:solidFill>
                <a:hlinkClick r:id="rId3">
                  <a:extLst>
                    <a:ext uri="{A12FA001-AC4F-418D-AE19-62706E023703}">
                      <ahyp:hlinkClr xmlns:ahyp="http://schemas.microsoft.com/office/drawing/2018/hyperlinkcolor" val="tx"/>
                    </a:ext>
                  </a:extLst>
                </a:hlinkClick>
              </a:rPr>
              <a:t>Control and organize Azure resources with Azure Resource Manager</a:t>
            </a:r>
            <a:endParaRPr lang="en-US" sz="1730" dirty="0">
              <a:solidFill>
                <a:schemeClr val="tx2">
                  <a:lumMod val="50000"/>
                </a:schemeClr>
              </a:solidFill>
            </a:endParaRPr>
          </a:p>
          <a:p>
            <a:pPr marL="285750" lvl="1" indent="-285750">
              <a:spcBef>
                <a:spcPts val="1176"/>
              </a:spcBef>
              <a:buFont typeface="Arial" panose="020B0604020202020204" pitchFamily="34" charset="0"/>
              <a:buChar char="•"/>
            </a:pPr>
            <a:r>
              <a:rPr lang="en-US" sz="1730" dirty="0">
                <a:solidFill>
                  <a:schemeClr val="tx2">
                    <a:lumMod val="50000"/>
                  </a:schemeClr>
                </a:solidFill>
                <a:hlinkClick r:id="rId4">
                  <a:extLst>
                    <a:ext uri="{A12FA001-AC4F-418D-AE19-62706E023703}">
                      <ahyp:hlinkClr xmlns:ahyp="http://schemas.microsoft.com/office/drawing/2018/hyperlinkcolor" val="tx"/>
                    </a:ext>
                  </a:extLst>
                </a:hlinkClick>
              </a:rPr>
              <a:t>Describe core Azure architectural components</a:t>
            </a:r>
            <a:endParaRPr lang="en-US" sz="1730" dirty="0">
              <a:solidFill>
                <a:schemeClr val="tx2">
                  <a:lumMod val="50000"/>
                </a:schemeClr>
              </a:solidFill>
            </a:endParaRPr>
          </a:p>
          <a:p>
            <a:pPr marL="285750" lvl="1" indent="-285750">
              <a:spcBef>
                <a:spcPts val="1176"/>
              </a:spcBef>
              <a:buFont typeface="Arial" panose="020B0604020202020204" pitchFamily="34" charset="0"/>
              <a:buChar char="•"/>
            </a:pPr>
            <a:r>
              <a:rPr lang="en-US" sz="1730" dirty="0">
                <a:solidFill>
                  <a:schemeClr val="tx2">
                    <a:lumMod val="50000"/>
                  </a:schemeClr>
                </a:solidFill>
                <a:latin typeface="Segoe UI" panose="020B0502040204020203" pitchFamily="34" charset="0"/>
                <a:hlinkClick r:id="rId5">
                  <a:extLst>
                    <a:ext uri="{A12FA001-AC4F-418D-AE19-62706E023703}">
                      <ahyp:hlinkClr xmlns:ahyp="http://schemas.microsoft.com/office/drawing/2018/hyperlinkcolor" val="tx"/>
                    </a:ext>
                  </a:extLst>
                </a:hlinkClick>
              </a:rPr>
              <a:t>Build a cloud governance strategy on Azure</a:t>
            </a:r>
            <a:endParaRPr lang="en-US" sz="1730" dirty="0">
              <a:solidFill>
                <a:schemeClr val="tx2">
                  <a:lumMod val="50000"/>
                </a:schemeClr>
              </a:solidFill>
              <a:latin typeface="Segoe UI" panose="020B0502040204020203" pitchFamily="34" charset="0"/>
            </a:endParaRPr>
          </a:p>
          <a:p>
            <a:pPr marL="285750" lvl="1" indent="-285750">
              <a:spcBef>
                <a:spcPts val="1176"/>
              </a:spcBef>
              <a:buFont typeface="Arial" panose="020B0604020202020204" pitchFamily="34" charset="0"/>
              <a:buChar char="•"/>
            </a:pPr>
            <a:r>
              <a:rPr lang="en-US" sz="1730" dirty="0">
                <a:solidFill>
                  <a:schemeClr val="tx2">
                    <a:lumMod val="50000"/>
                  </a:schemeClr>
                </a:solidFill>
                <a:latin typeface="Segoe UI" panose="020B0502040204020203" pitchFamily="34" charset="0"/>
                <a:hlinkClick r:id="rId6">
                  <a:extLst>
                    <a:ext uri="{A12FA001-AC4F-418D-AE19-62706E023703}">
                      <ahyp:hlinkClr xmlns:ahyp="http://schemas.microsoft.com/office/drawing/2018/hyperlinkcolor" val="tx"/>
                    </a:ext>
                  </a:extLst>
                </a:hlinkClick>
              </a:rPr>
              <a:t>Introduction to enterprise-scale landing zones in the Microsoft Cloud Adoption Framework for Azure </a:t>
            </a:r>
            <a:endParaRPr lang="en-US" sz="1730" dirty="0">
              <a:solidFill>
                <a:schemeClr val="tx2">
                  <a:lumMod val="50000"/>
                </a:schemeClr>
              </a:solidFill>
              <a:latin typeface="Segoe UI" panose="020B0502040204020203" pitchFamily="34" charset="0"/>
            </a:endParaRPr>
          </a:p>
          <a:p>
            <a:pPr marL="285750" lvl="1" indent="-285750">
              <a:spcBef>
                <a:spcPts val="1176"/>
              </a:spcBef>
              <a:buFont typeface="Arial" panose="020B0604020202020204" pitchFamily="34" charset="0"/>
              <a:buChar char="•"/>
            </a:pPr>
            <a:r>
              <a:rPr lang="en-US" sz="1730" dirty="0">
                <a:solidFill>
                  <a:schemeClr val="tx2">
                    <a:lumMod val="50000"/>
                  </a:schemeClr>
                </a:solidFill>
                <a:latin typeface="Segoe UI" panose="020B0502040204020203" pitchFamily="34" charset="0"/>
                <a:hlinkClick r:id="rId7">
                  <a:extLst>
                    <a:ext uri="{A12FA001-AC4F-418D-AE19-62706E023703}">
                      <ahyp:hlinkClr xmlns:ahyp="http://schemas.microsoft.com/office/drawing/2018/hyperlinkcolor" val="tx"/>
                    </a:ext>
                  </a:extLst>
                </a:hlinkClick>
              </a:rPr>
              <a:t>Choose the best Azure landing zone to support your requirements for cloud operations </a:t>
            </a:r>
            <a:endParaRPr lang="en-US" sz="1730" dirty="0">
              <a:solidFill>
                <a:schemeClr val="tx2">
                  <a:lumMod val="50000"/>
                </a:schemeClr>
              </a:solidFill>
            </a:endParaRPr>
          </a:p>
        </p:txBody>
      </p:sp>
    </p:spTree>
    <p:extLst>
      <p:ext uri="{BB962C8B-B14F-4D97-AF65-F5344CB8AC3E}">
        <p14:creationId xmlns:p14="http://schemas.microsoft.com/office/powerpoint/2010/main" val="245363075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Learning Objectives</a:t>
            </a:r>
          </a:p>
        </p:txBody>
      </p:sp>
      <p:sp>
        <p:nvSpPr>
          <p:cNvPr id="3" name="Text Placeholder 1">
            <a:extLst>
              <a:ext uri="{FF2B5EF4-FFF2-40B4-BE49-F238E27FC236}">
                <a16:creationId xmlns:a16="http://schemas.microsoft.com/office/drawing/2014/main" id="{7B29B8B4-FF6F-4FFC-B306-DBFB101E7733}"/>
              </a:ext>
            </a:extLst>
          </p:cNvPr>
          <p:cNvSpPr txBox="1">
            <a:spLocks/>
          </p:cNvSpPr>
          <p:nvPr/>
        </p:nvSpPr>
        <p:spPr>
          <a:xfrm>
            <a:off x="411920" y="1471565"/>
            <a:ext cx="5677357" cy="4749532"/>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1" indent="-342900">
              <a:buFont typeface="Arial" panose="020B0604020202020204" pitchFamily="34" charset="0"/>
              <a:buChar char="•"/>
            </a:pPr>
            <a:r>
              <a:rPr lang="en-US" dirty="0"/>
              <a:t>Design for governance</a:t>
            </a:r>
          </a:p>
          <a:p>
            <a:pPr marL="342900" lvl="1" indent="-342900">
              <a:buFont typeface="Arial" panose="020B0604020202020204" pitchFamily="34" charset="0"/>
              <a:buChar char="•"/>
            </a:pPr>
            <a:r>
              <a:rPr lang="en-US" dirty="0"/>
              <a:t>Design for management groups</a:t>
            </a:r>
          </a:p>
          <a:p>
            <a:pPr marL="342900" lvl="1" indent="-342900">
              <a:buFont typeface="Arial" panose="020B0604020202020204" pitchFamily="34" charset="0"/>
              <a:buChar char="•"/>
            </a:pPr>
            <a:r>
              <a:rPr lang="en-US" dirty="0"/>
              <a:t>Design for Azure subscriptions</a:t>
            </a:r>
          </a:p>
          <a:p>
            <a:pPr marL="342900" lvl="1" indent="-342900">
              <a:buFont typeface="Arial" panose="020B0604020202020204" pitchFamily="34" charset="0"/>
              <a:buChar char="•"/>
            </a:pPr>
            <a:r>
              <a:rPr lang="en-US" dirty="0"/>
              <a:t>Design for resource groups</a:t>
            </a:r>
          </a:p>
          <a:p>
            <a:pPr marL="342900" lvl="1" indent="-342900">
              <a:buFont typeface="Arial" panose="020B0604020202020204" pitchFamily="34" charset="0"/>
              <a:buChar char="•"/>
            </a:pPr>
            <a:r>
              <a:rPr lang="en-US" dirty="0"/>
              <a:t>Design for resource tagging</a:t>
            </a:r>
          </a:p>
          <a:p>
            <a:pPr marL="342900" lvl="1" indent="-342900">
              <a:buFont typeface="Arial" panose="020B0604020202020204" pitchFamily="34" charset="0"/>
              <a:buChar char="•"/>
            </a:pPr>
            <a:r>
              <a:rPr lang="en-US" dirty="0"/>
              <a:t>Design for Azure Policy and RBAC</a:t>
            </a:r>
          </a:p>
          <a:p>
            <a:pPr marL="342900" lvl="1" indent="-342900">
              <a:buFont typeface="Arial" panose="020B0604020202020204" pitchFamily="34" charset="0"/>
              <a:buChar char="•"/>
            </a:pPr>
            <a:r>
              <a:rPr lang="en-US" dirty="0"/>
              <a:t>Design for Azure Landing Zones</a:t>
            </a:r>
          </a:p>
          <a:p>
            <a:pPr marL="342900" lvl="1" indent="-342900">
              <a:buFont typeface="Arial" panose="020B0604020202020204" pitchFamily="34" charset="0"/>
              <a:buChar char="•"/>
            </a:pPr>
            <a:r>
              <a:rPr lang="en-US" dirty="0"/>
              <a:t>Case study</a:t>
            </a:r>
          </a:p>
          <a:p>
            <a:pPr marL="342900" lvl="1" indent="-342900">
              <a:buFont typeface="Arial" panose="020B0604020202020204" pitchFamily="34" charset="0"/>
              <a:buChar char="•"/>
            </a:pPr>
            <a:r>
              <a:rPr lang="en-US" dirty="0"/>
              <a:t>Learning recap</a:t>
            </a:r>
          </a:p>
        </p:txBody>
      </p:sp>
      <p:sp>
        <p:nvSpPr>
          <p:cNvPr id="2" name="TextBox 1">
            <a:extLst>
              <a:ext uri="{FF2B5EF4-FFF2-40B4-BE49-F238E27FC236}">
                <a16:creationId xmlns:a16="http://schemas.microsoft.com/office/drawing/2014/main" id="{48BAEE17-5271-4FBD-8F39-00EA8FF1EA88}"/>
              </a:ext>
            </a:extLst>
          </p:cNvPr>
          <p:cNvSpPr txBox="1"/>
          <p:nvPr/>
        </p:nvSpPr>
        <p:spPr>
          <a:xfrm>
            <a:off x="5821305" y="1552845"/>
            <a:ext cx="5049895" cy="4004075"/>
          </a:xfrm>
          <a:prstGeom prst="roundRect">
            <a:avLst/>
          </a:prstGeom>
          <a:solidFill>
            <a:schemeClr val="bg1"/>
          </a:solidFill>
          <a:ln>
            <a:solidFill>
              <a:schemeClr val="tx1"/>
            </a:solidFill>
          </a:ln>
        </p:spPr>
        <p:txBody>
          <a:bodyPr wrap="square" lIns="182880" tIns="146304" rIns="182880" bIns="146304" rtlCol="0">
            <a:spAutoFit/>
          </a:bodyPr>
          <a:lstStyle/>
          <a:p>
            <a:pPr>
              <a:lnSpc>
                <a:spcPct val="90000"/>
              </a:lnSpc>
              <a:spcAft>
                <a:spcPts val="600"/>
              </a:spcAft>
            </a:pPr>
            <a:r>
              <a:rPr lang="en-US" sz="1800" dirty="0">
                <a:solidFill>
                  <a:schemeClr val="tx2">
                    <a:lumMod val="50000"/>
                  </a:schemeClr>
                </a:solidFill>
                <a:cs typeface="Times New Roman" panose="02020603050405020304" pitchFamily="18" charset="0"/>
              </a:rPr>
              <a:t>AZ-305: Design Identity, Governance, and Monitoring Solutions (25-30%)</a:t>
            </a:r>
          </a:p>
          <a:p>
            <a:pPr marL="0" marR="0">
              <a:lnSpc>
                <a:spcPct val="107000"/>
              </a:lnSpc>
              <a:spcBef>
                <a:spcPts val="0"/>
              </a:spcBef>
              <a:spcAft>
                <a:spcPts val="800"/>
              </a:spcAft>
            </a:pPr>
            <a:r>
              <a:rPr lang="en-US" sz="1800" dirty="0">
                <a:solidFill>
                  <a:schemeClr val="tx2">
                    <a:lumMod val="50000"/>
                  </a:schemeClr>
                </a:solidFill>
                <a:cs typeface="Times New Roman" panose="02020603050405020304" pitchFamily="18" charset="0"/>
              </a:rPr>
              <a:t>Design Governance</a:t>
            </a:r>
          </a:p>
          <a:p>
            <a:pPr marL="342900" marR="0" lvl="0" indent="-342900">
              <a:lnSpc>
                <a:spcPct val="107000"/>
              </a:lnSpc>
              <a:spcBef>
                <a:spcPts val="0"/>
              </a:spcBef>
              <a:spcAft>
                <a:spcPts val="0"/>
              </a:spcAft>
              <a:buFont typeface="Symbol" panose="05050102010706020507" pitchFamily="18" charset="2"/>
              <a:buChar char=""/>
            </a:pPr>
            <a:r>
              <a:rPr lang="en-US" sz="1800" dirty="0">
                <a:ea typeface="Calibri" panose="020F0502020204030204" pitchFamily="34" charset="0"/>
                <a:cs typeface="Times New Roman" panose="02020603050405020304" pitchFamily="18" charset="0"/>
              </a:rPr>
              <a:t>Recommend a structure for management groups, subscriptions, and resource groups, and a strategy for </a:t>
            </a:r>
            <a:r>
              <a:rPr lang="en-US" sz="1800">
                <a:ea typeface="Calibri" panose="020F0502020204030204" pitchFamily="34" charset="0"/>
                <a:cs typeface="Times New Roman" panose="02020603050405020304" pitchFamily="18" charset="0"/>
              </a:rPr>
              <a:t>resource tagging</a:t>
            </a:r>
            <a:endParaRPr lang="en-US" sz="1800" dirty="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a typeface="Calibri" panose="020F0502020204030204" pitchFamily="34" charset="0"/>
                <a:cs typeface="Times New Roman" panose="02020603050405020304" pitchFamily="18" charset="0"/>
              </a:rPr>
              <a:t>Recommend a solution for managing compliance</a:t>
            </a:r>
          </a:p>
          <a:p>
            <a:pPr marL="342900" marR="0" lvl="0" indent="-342900">
              <a:lnSpc>
                <a:spcPct val="107000"/>
              </a:lnSpc>
              <a:spcBef>
                <a:spcPts val="0"/>
              </a:spcBef>
              <a:spcAft>
                <a:spcPts val="0"/>
              </a:spcAft>
              <a:buFont typeface="Symbol" panose="05050102010706020507" pitchFamily="18" charset="2"/>
              <a:buChar char=""/>
            </a:pPr>
            <a:r>
              <a:rPr lang="en-US" sz="1800" dirty="0">
                <a:ea typeface="Calibri" panose="020F0502020204030204" pitchFamily="34" charset="0"/>
                <a:cs typeface="Times New Roman" panose="02020603050405020304" pitchFamily="18" charset="0"/>
              </a:rPr>
              <a:t>Recommend a solution for identity governance</a:t>
            </a:r>
          </a:p>
        </p:txBody>
      </p:sp>
    </p:spTree>
    <p:extLst>
      <p:ext uri="{BB962C8B-B14F-4D97-AF65-F5344CB8AC3E}">
        <p14:creationId xmlns:p14="http://schemas.microsoft.com/office/powerpoint/2010/main" val="71448366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8B4F3F-CDE4-4DFF-AA15-D699813BE349}"/>
              </a:ext>
            </a:extLst>
          </p:cNvPr>
          <p:cNvSpPr>
            <a:spLocks noGrp="1"/>
          </p:cNvSpPr>
          <p:nvPr>
            <p:ph type="title"/>
          </p:nvPr>
        </p:nvSpPr>
        <p:spPr/>
        <p:txBody>
          <a:bodyPr/>
          <a:lstStyle/>
          <a:p>
            <a:r>
              <a:rPr lang="en-US" dirty="0"/>
              <a:t>End of presentation</a:t>
            </a:r>
          </a:p>
        </p:txBody>
      </p:sp>
    </p:spTree>
    <p:extLst>
      <p:ext uri="{BB962C8B-B14F-4D97-AF65-F5344CB8AC3E}">
        <p14:creationId xmlns:p14="http://schemas.microsoft.com/office/powerpoint/2010/main" val="104398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17DFF1-C1D6-4EAB-A31C-633DA032DDFD}"/>
              </a:ext>
            </a:extLst>
          </p:cNvPr>
          <p:cNvSpPr>
            <a:spLocks noGrp="1"/>
          </p:cNvSpPr>
          <p:nvPr>
            <p:ph type="title"/>
          </p:nvPr>
        </p:nvSpPr>
        <p:spPr/>
        <p:txBody>
          <a:bodyPr/>
          <a:lstStyle/>
          <a:p>
            <a:r>
              <a:rPr lang="en-US" dirty="0"/>
              <a:t>Design for Azure Blueprints</a:t>
            </a:r>
          </a:p>
        </p:txBody>
      </p:sp>
    </p:spTree>
    <p:extLst>
      <p:ext uri="{BB962C8B-B14F-4D97-AF65-F5344CB8AC3E}">
        <p14:creationId xmlns:p14="http://schemas.microsoft.com/office/powerpoint/2010/main" val="1196295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F9C69-6FCC-43FD-A129-D27945841133}"/>
              </a:ext>
            </a:extLst>
          </p:cNvPr>
          <p:cNvSpPr>
            <a:spLocks noGrp="1"/>
          </p:cNvSpPr>
          <p:nvPr>
            <p:ph type="title"/>
          </p:nvPr>
        </p:nvSpPr>
        <p:spPr>
          <a:xfrm>
            <a:off x="418643" y="440494"/>
            <a:ext cx="11341268" cy="642840"/>
          </a:xfrm>
        </p:spPr>
        <p:txBody>
          <a:bodyPr/>
          <a:lstStyle/>
          <a:p>
            <a:r>
              <a:rPr lang="en-US" dirty="0"/>
              <a:t>Design with Azure Blueprints</a:t>
            </a:r>
          </a:p>
        </p:txBody>
      </p:sp>
      <p:sp>
        <p:nvSpPr>
          <p:cNvPr id="4" name="Text Placeholder 3">
            <a:extLst>
              <a:ext uri="{FF2B5EF4-FFF2-40B4-BE49-F238E27FC236}">
                <a16:creationId xmlns:a16="http://schemas.microsoft.com/office/drawing/2014/main" id="{C45150D6-40EC-47A4-8B5B-E43CEAD54FEE}"/>
              </a:ext>
            </a:extLst>
          </p:cNvPr>
          <p:cNvSpPr>
            <a:spLocks noGrp="1"/>
          </p:cNvSpPr>
          <p:nvPr>
            <p:ph type="body" sz="quarter" idx="10"/>
          </p:nvPr>
        </p:nvSpPr>
        <p:spPr>
          <a:xfrm>
            <a:off x="432089" y="978559"/>
            <a:ext cx="11341268" cy="430887"/>
          </a:xfrm>
        </p:spPr>
        <p:txBody>
          <a:bodyPr/>
          <a:lstStyle/>
          <a:p>
            <a:r>
              <a:rPr lang="en-US" dirty="0"/>
              <a:t>Azure Blueprints lets you define a repeatable set of governance tools and standard Azure resources that your organization requires.</a:t>
            </a:r>
          </a:p>
        </p:txBody>
      </p:sp>
      <p:grpSp>
        <p:nvGrpSpPr>
          <p:cNvPr id="53" name="Group 52" descr="ARM templates, resource groups, RBAC, and policy definitions.">
            <a:extLst>
              <a:ext uri="{FF2B5EF4-FFF2-40B4-BE49-F238E27FC236}">
                <a16:creationId xmlns:a16="http://schemas.microsoft.com/office/drawing/2014/main" id="{443C002A-8B2D-45EA-A67D-5F7D8702E497}"/>
              </a:ext>
            </a:extLst>
          </p:cNvPr>
          <p:cNvGrpSpPr/>
          <p:nvPr/>
        </p:nvGrpSpPr>
        <p:grpSpPr>
          <a:xfrm>
            <a:off x="1450375" y="2719805"/>
            <a:ext cx="2636877" cy="3164922"/>
            <a:chOff x="1418102" y="2859655"/>
            <a:chExt cx="2636877" cy="3164922"/>
          </a:xfrm>
        </p:grpSpPr>
        <p:sp>
          <p:nvSpPr>
            <p:cNvPr id="3" name="Rectangle 2">
              <a:extLst>
                <a:ext uri="{FF2B5EF4-FFF2-40B4-BE49-F238E27FC236}">
                  <a16:creationId xmlns:a16="http://schemas.microsoft.com/office/drawing/2014/main" id="{76E4A60C-5135-4090-B271-1A89532CB3EE}"/>
                </a:ext>
              </a:extLst>
            </p:cNvPr>
            <p:cNvSpPr/>
            <p:nvPr/>
          </p:nvSpPr>
          <p:spPr bwMode="auto">
            <a:xfrm>
              <a:off x="1418102" y="4562126"/>
              <a:ext cx="2636875" cy="62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Role-based access control</a:t>
              </a:r>
            </a:p>
          </p:txBody>
        </p:sp>
        <p:sp>
          <p:nvSpPr>
            <p:cNvPr id="5" name="Rectangle 4">
              <a:extLst>
                <a:ext uri="{FF2B5EF4-FFF2-40B4-BE49-F238E27FC236}">
                  <a16:creationId xmlns:a16="http://schemas.microsoft.com/office/drawing/2014/main" id="{82CE5707-E9F3-4E5E-B3C0-FC505B04F9F8}"/>
                </a:ext>
              </a:extLst>
            </p:cNvPr>
            <p:cNvSpPr/>
            <p:nvPr/>
          </p:nvSpPr>
          <p:spPr bwMode="auto">
            <a:xfrm>
              <a:off x="1418104" y="2859655"/>
              <a:ext cx="2636875" cy="62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ARM templates</a:t>
              </a:r>
            </a:p>
          </p:txBody>
        </p:sp>
        <p:sp>
          <p:nvSpPr>
            <p:cNvPr id="7" name="Rectangle 6">
              <a:extLst>
                <a:ext uri="{FF2B5EF4-FFF2-40B4-BE49-F238E27FC236}">
                  <a16:creationId xmlns:a16="http://schemas.microsoft.com/office/drawing/2014/main" id="{034CE0EE-E690-4279-A786-B001C16908C6}"/>
                </a:ext>
              </a:extLst>
            </p:cNvPr>
            <p:cNvSpPr/>
            <p:nvPr/>
          </p:nvSpPr>
          <p:spPr bwMode="auto">
            <a:xfrm>
              <a:off x="1418102" y="5398652"/>
              <a:ext cx="2636875" cy="62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Policy definitions</a:t>
              </a:r>
            </a:p>
          </p:txBody>
        </p:sp>
        <p:sp>
          <p:nvSpPr>
            <p:cNvPr id="9" name="Rectangle 8">
              <a:extLst>
                <a:ext uri="{FF2B5EF4-FFF2-40B4-BE49-F238E27FC236}">
                  <a16:creationId xmlns:a16="http://schemas.microsoft.com/office/drawing/2014/main" id="{C62E0873-34C5-4F84-9817-28DE764CFAF3}"/>
                </a:ext>
              </a:extLst>
            </p:cNvPr>
            <p:cNvSpPr/>
            <p:nvPr/>
          </p:nvSpPr>
          <p:spPr bwMode="auto">
            <a:xfrm>
              <a:off x="1418103" y="3712032"/>
              <a:ext cx="2636875" cy="62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Resource groups</a:t>
              </a:r>
            </a:p>
          </p:txBody>
        </p:sp>
      </p:grpSp>
      <p:pic>
        <p:nvPicPr>
          <p:cNvPr id="13" name="Graphic 12">
            <a:extLst>
              <a:ext uri="{FF2B5EF4-FFF2-40B4-BE49-F238E27FC236}">
                <a16:creationId xmlns:a16="http://schemas.microsoft.com/office/drawing/2014/main" id="{3DD7D4A2-F15B-47AC-B4F0-7198366B224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5594" y="3740161"/>
            <a:ext cx="1290750" cy="1290750"/>
          </a:xfrm>
          <a:prstGeom prst="rect">
            <a:avLst/>
          </a:prstGeom>
        </p:spPr>
      </p:pic>
      <p:sp>
        <p:nvSpPr>
          <p:cNvPr id="15" name="TextBox 14">
            <a:extLst>
              <a:ext uri="{FF2B5EF4-FFF2-40B4-BE49-F238E27FC236}">
                <a16:creationId xmlns:a16="http://schemas.microsoft.com/office/drawing/2014/main" id="{9F089992-9B7A-460F-8A14-C8111C64057C}"/>
              </a:ext>
            </a:extLst>
          </p:cNvPr>
          <p:cNvSpPr txBox="1"/>
          <p:nvPr/>
        </p:nvSpPr>
        <p:spPr>
          <a:xfrm>
            <a:off x="5040157" y="2983500"/>
            <a:ext cx="1641623" cy="707886"/>
          </a:xfrm>
          <a:prstGeom prst="rect">
            <a:avLst/>
          </a:prstGeom>
          <a:noFill/>
        </p:spPr>
        <p:txBody>
          <a:bodyPr wrap="square">
            <a:spAutoFit/>
          </a:bodyPr>
          <a:lstStyle/>
          <a:p>
            <a:pPr algn="ctr"/>
            <a:r>
              <a:rPr lang="en-US" sz="2000" dirty="0">
                <a:ea typeface="Segoe UI" pitchFamily="34" charset="0"/>
                <a:cs typeface="Segoe UI" pitchFamily="34" charset="0"/>
              </a:rPr>
              <a:t>Blueprints definition</a:t>
            </a:r>
            <a:endParaRPr lang="en-US" sz="1800" dirty="0"/>
          </a:p>
        </p:txBody>
      </p:sp>
      <p:sp>
        <p:nvSpPr>
          <p:cNvPr id="21" name="TextBox 20">
            <a:extLst>
              <a:ext uri="{FF2B5EF4-FFF2-40B4-BE49-F238E27FC236}">
                <a16:creationId xmlns:a16="http://schemas.microsoft.com/office/drawing/2014/main" id="{4A63D638-6018-4D2C-94C7-1EADEBA7FE1E}"/>
              </a:ext>
            </a:extLst>
          </p:cNvPr>
          <p:cNvSpPr txBox="1"/>
          <p:nvPr/>
        </p:nvSpPr>
        <p:spPr>
          <a:xfrm>
            <a:off x="5040156" y="5052085"/>
            <a:ext cx="1641623" cy="707886"/>
          </a:xfrm>
          <a:prstGeom prst="rect">
            <a:avLst/>
          </a:prstGeom>
          <a:noFill/>
        </p:spPr>
        <p:txBody>
          <a:bodyPr wrap="square">
            <a:spAutoFit/>
          </a:bodyPr>
          <a:lstStyle/>
          <a:p>
            <a:pPr algn="ctr"/>
            <a:r>
              <a:rPr lang="en-US" sz="2000" dirty="0">
                <a:ea typeface="Segoe UI" pitchFamily="34" charset="0"/>
                <a:cs typeface="Segoe UI" pitchFamily="34" charset="0"/>
              </a:rPr>
              <a:t>Blueprints assignment</a:t>
            </a:r>
            <a:endParaRPr lang="en-US" sz="1800" dirty="0"/>
          </a:p>
        </p:txBody>
      </p:sp>
      <p:sp>
        <p:nvSpPr>
          <p:cNvPr id="22" name="Right Brace 21">
            <a:extLst>
              <a:ext uri="{FF2B5EF4-FFF2-40B4-BE49-F238E27FC236}">
                <a16:creationId xmlns:a16="http://schemas.microsoft.com/office/drawing/2014/main" id="{D1964B5E-AEC7-4089-AD02-5F941F896AA2}"/>
              </a:ext>
              <a:ext uri="{C183D7F6-B498-43B3-948B-1728B52AA6E4}">
                <adec:decorative xmlns:adec="http://schemas.microsoft.com/office/drawing/2017/decorative" val="1"/>
              </a:ext>
            </a:extLst>
          </p:cNvPr>
          <p:cNvSpPr/>
          <p:nvPr/>
        </p:nvSpPr>
        <p:spPr>
          <a:xfrm>
            <a:off x="4087250" y="2562582"/>
            <a:ext cx="952906" cy="3482706"/>
          </a:xfrm>
          <a:prstGeom prst="rightBrace">
            <a:avLst>
              <a:gd name="adj1" fmla="val 8333"/>
              <a:gd name="adj2" fmla="val 50607"/>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44" name="Group 43" descr="Three subscriptions.">
            <a:extLst>
              <a:ext uri="{FF2B5EF4-FFF2-40B4-BE49-F238E27FC236}">
                <a16:creationId xmlns:a16="http://schemas.microsoft.com/office/drawing/2014/main" id="{F9322060-7B88-4D8F-908E-22415DCCC323}"/>
              </a:ext>
            </a:extLst>
          </p:cNvPr>
          <p:cNvGrpSpPr/>
          <p:nvPr/>
        </p:nvGrpSpPr>
        <p:grpSpPr>
          <a:xfrm>
            <a:off x="6506352" y="3096565"/>
            <a:ext cx="3158656" cy="2513614"/>
            <a:chOff x="4302483" y="2827169"/>
            <a:chExt cx="3283344" cy="2513614"/>
          </a:xfrm>
        </p:grpSpPr>
        <p:pic>
          <p:nvPicPr>
            <p:cNvPr id="17" name="Graphic 16">
              <a:extLst>
                <a:ext uri="{FF2B5EF4-FFF2-40B4-BE49-F238E27FC236}">
                  <a16:creationId xmlns:a16="http://schemas.microsoft.com/office/drawing/2014/main" id="{D1B5FD9F-3528-43D3-892A-C14F0F36BBC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17223" y="2827169"/>
              <a:ext cx="585896" cy="585897"/>
            </a:xfrm>
            <a:prstGeom prst="rect">
              <a:avLst/>
            </a:prstGeom>
          </p:spPr>
        </p:pic>
        <p:sp>
          <p:nvSpPr>
            <p:cNvPr id="24" name="TextBox 23">
              <a:extLst>
                <a:ext uri="{FF2B5EF4-FFF2-40B4-BE49-F238E27FC236}">
                  <a16:creationId xmlns:a16="http://schemas.microsoft.com/office/drawing/2014/main" id="{6F82087D-4CCB-425C-A407-E7FD33846541}"/>
                </a:ext>
              </a:extLst>
            </p:cNvPr>
            <p:cNvSpPr txBox="1"/>
            <p:nvPr/>
          </p:nvSpPr>
          <p:spPr>
            <a:xfrm>
              <a:off x="5444666" y="2827169"/>
              <a:ext cx="2119058" cy="400110"/>
            </a:xfrm>
            <a:prstGeom prst="rect">
              <a:avLst/>
            </a:prstGeom>
            <a:noFill/>
          </p:spPr>
          <p:txBody>
            <a:bodyPr wrap="square">
              <a:spAutoFit/>
            </a:bodyPr>
            <a:lstStyle/>
            <a:p>
              <a:pPr algn="ctr"/>
              <a:r>
                <a:rPr lang="en-US" sz="2000" dirty="0">
                  <a:ea typeface="Segoe UI" pitchFamily="34" charset="0"/>
                  <a:cs typeface="Segoe UI" pitchFamily="34" charset="0"/>
                </a:rPr>
                <a:t>Subscription A</a:t>
              </a:r>
              <a:endParaRPr lang="en-US" sz="1800" dirty="0"/>
            </a:p>
          </p:txBody>
        </p:sp>
        <p:pic>
          <p:nvPicPr>
            <p:cNvPr id="26" name="Graphic 25">
              <a:extLst>
                <a:ext uri="{FF2B5EF4-FFF2-40B4-BE49-F238E27FC236}">
                  <a16:creationId xmlns:a16="http://schemas.microsoft.com/office/drawing/2014/main" id="{8BC55E8F-792F-4352-9BE1-375DE00A90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39328" y="3824456"/>
              <a:ext cx="585897" cy="585897"/>
            </a:xfrm>
            <a:prstGeom prst="rect">
              <a:avLst/>
            </a:prstGeom>
          </p:spPr>
        </p:pic>
        <p:sp>
          <p:nvSpPr>
            <p:cNvPr id="28" name="TextBox 27">
              <a:extLst>
                <a:ext uri="{FF2B5EF4-FFF2-40B4-BE49-F238E27FC236}">
                  <a16:creationId xmlns:a16="http://schemas.microsoft.com/office/drawing/2014/main" id="{8354145D-8104-46EA-B137-A025F33C8013}"/>
                </a:ext>
              </a:extLst>
            </p:cNvPr>
            <p:cNvSpPr txBox="1"/>
            <p:nvPr/>
          </p:nvSpPr>
          <p:spPr>
            <a:xfrm>
              <a:off x="5466769" y="3824456"/>
              <a:ext cx="2119058" cy="400110"/>
            </a:xfrm>
            <a:prstGeom prst="rect">
              <a:avLst/>
            </a:prstGeom>
            <a:noFill/>
          </p:spPr>
          <p:txBody>
            <a:bodyPr wrap="square">
              <a:spAutoFit/>
            </a:bodyPr>
            <a:lstStyle/>
            <a:p>
              <a:pPr algn="ctr"/>
              <a:r>
                <a:rPr lang="en-US" sz="2000" dirty="0">
                  <a:ea typeface="Segoe UI" pitchFamily="34" charset="0"/>
                  <a:cs typeface="Segoe UI" pitchFamily="34" charset="0"/>
                </a:rPr>
                <a:t>Subscription B</a:t>
              </a:r>
              <a:endParaRPr lang="en-US" sz="1800" dirty="0"/>
            </a:p>
          </p:txBody>
        </p:sp>
        <p:pic>
          <p:nvPicPr>
            <p:cNvPr id="30" name="Graphic 29">
              <a:extLst>
                <a:ext uri="{FF2B5EF4-FFF2-40B4-BE49-F238E27FC236}">
                  <a16:creationId xmlns:a16="http://schemas.microsoft.com/office/drawing/2014/main" id="{006A33F3-C7EE-4FC4-B58B-5B5285155D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39328" y="4754886"/>
              <a:ext cx="585896" cy="585897"/>
            </a:xfrm>
            <a:prstGeom prst="rect">
              <a:avLst/>
            </a:prstGeom>
          </p:spPr>
        </p:pic>
        <p:sp>
          <p:nvSpPr>
            <p:cNvPr id="32" name="TextBox 31">
              <a:extLst>
                <a:ext uri="{FF2B5EF4-FFF2-40B4-BE49-F238E27FC236}">
                  <a16:creationId xmlns:a16="http://schemas.microsoft.com/office/drawing/2014/main" id="{115E7EB0-AD51-44B6-9B08-1E0C860E2804}"/>
                </a:ext>
              </a:extLst>
            </p:cNvPr>
            <p:cNvSpPr txBox="1"/>
            <p:nvPr/>
          </p:nvSpPr>
          <p:spPr>
            <a:xfrm>
              <a:off x="5466769" y="4754886"/>
              <a:ext cx="2119058" cy="400110"/>
            </a:xfrm>
            <a:prstGeom prst="rect">
              <a:avLst/>
            </a:prstGeom>
            <a:noFill/>
          </p:spPr>
          <p:txBody>
            <a:bodyPr wrap="square">
              <a:spAutoFit/>
            </a:bodyPr>
            <a:lstStyle/>
            <a:p>
              <a:pPr algn="ctr"/>
              <a:r>
                <a:rPr lang="en-US" sz="2000" dirty="0">
                  <a:ea typeface="Segoe UI" pitchFamily="34" charset="0"/>
                  <a:cs typeface="Segoe UI" pitchFamily="34" charset="0"/>
                </a:rPr>
                <a:t>Subscription C</a:t>
              </a:r>
              <a:endParaRPr lang="en-US" sz="1800" dirty="0"/>
            </a:p>
          </p:txBody>
        </p:sp>
        <p:cxnSp>
          <p:nvCxnSpPr>
            <p:cNvPr id="34" name="Connector: Elbow 33">
              <a:extLst>
                <a:ext uri="{FF2B5EF4-FFF2-40B4-BE49-F238E27FC236}">
                  <a16:creationId xmlns:a16="http://schemas.microsoft.com/office/drawing/2014/main" id="{BF10B5F7-A7BE-4A33-AB56-68BF58E32C70}"/>
                </a:ext>
              </a:extLst>
            </p:cNvPr>
            <p:cNvCxnSpPr>
              <a:stCxn id="13" idx="3"/>
              <a:endCxn id="17" idx="1"/>
            </p:cNvCxnSpPr>
            <p:nvPr/>
          </p:nvCxnSpPr>
          <p:spPr>
            <a:xfrm flipV="1">
              <a:off x="4302483" y="3120118"/>
              <a:ext cx="714740" cy="856172"/>
            </a:xfrm>
            <a:prstGeom prst="bentConnector3">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3E6F9015-A795-4C5D-BAFE-2B9C1BE4F585}"/>
                </a:ext>
              </a:extLst>
            </p:cNvPr>
            <p:cNvCxnSpPr>
              <a:cxnSpLocks/>
              <a:stCxn id="13" idx="3"/>
              <a:endCxn id="26" idx="1"/>
            </p:cNvCxnSpPr>
            <p:nvPr/>
          </p:nvCxnSpPr>
          <p:spPr>
            <a:xfrm>
              <a:off x="4302483" y="3976290"/>
              <a:ext cx="736845" cy="141115"/>
            </a:xfrm>
            <a:prstGeom prst="bentConnector3">
              <a:avLst>
                <a:gd name="adj1" fmla="val 50000"/>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DC3CA16F-0602-4407-A5E4-DE8284D78A17}"/>
                </a:ext>
              </a:extLst>
            </p:cNvPr>
            <p:cNvCxnSpPr>
              <a:cxnSpLocks/>
              <a:stCxn id="13" idx="3"/>
              <a:endCxn id="30" idx="1"/>
            </p:cNvCxnSpPr>
            <p:nvPr/>
          </p:nvCxnSpPr>
          <p:spPr>
            <a:xfrm>
              <a:off x="4302483" y="3976290"/>
              <a:ext cx="736845" cy="1071545"/>
            </a:xfrm>
            <a:prstGeom prst="bentConnector3">
              <a:avLst>
                <a:gd name="adj1" fmla="val 50000"/>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8" name="TextBox 47">
            <a:extLst>
              <a:ext uri="{FF2B5EF4-FFF2-40B4-BE49-F238E27FC236}">
                <a16:creationId xmlns:a16="http://schemas.microsoft.com/office/drawing/2014/main" id="{EE723782-3790-4E91-BF8E-F8FFE62B4676}"/>
              </a:ext>
              <a:ext uri="{C183D7F6-B498-43B3-948B-1728B52AA6E4}">
                <adec:decorative xmlns:adec="http://schemas.microsoft.com/office/drawing/2017/decorative" val="1"/>
              </a:ext>
            </a:extLst>
          </p:cNvPr>
          <p:cNvSpPr txBox="1"/>
          <p:nvPr/>
        </p:nvSpPr>
        <p:spPr>
          <a:xfrm>
            <a:off x="2012537" y="2115525"/>
            <a:ext cx="1475318" cy="400110"/>
          </a:xfrm>
          <a:prstGeom prst="rect">
            <a:avLst/>
          </a:prstGeom>
          <a:noFill/>
        </p:spPr>
        <p:txBody>
          <a:bodyPr wrap="square">
            <a:spAutoFit/>
          </a:bodyPr>
          <a:lstStyle/>
          <a:p>
            <a:r>
              <a:rPr lang="en-US" sz="2000" dirty="0">
                <a:ea typeface="Segoe UI" pitchFamily="34" charset="0"/>
                <a:cs typeface="Segoe UI" pitchFamily="34" charset="0"/>
              </a:rPr>
              <a:t>Compose</a:t>
            </a:r>
            <a:endParaRPr lang="en-US" sz="1800" dirty="0"/>
          </a:p>
        </p:txBody>
      </p:sp>
      <p:sp>
        <p:nvSpPr>
          <p:cNvPr id="50" name="TextBox 49">
            <a:extLst>
              <a:ext uri="{FF2B5EF4-FFF2-40B4-BE49-F238E27FC236}">
                <a16:creationId xmlns:a16="http://schemas.microsoft.com/office/drawing/2014/main" id="{60571B64-9AAC-4485-BBAF-53279A4C19F6}"/>
              </a:ext>
              <a:ext uri="{C183D7F6-B498-43B3-948B-1728B52AA6E4}">
                <adec:decorative xmlns:adec="http://schemas.microsoft.com/office/drawing/2017/decorative" val="1"/>
              </a:ext>
            </a:extLst>
          </p:cNvPr>
          <p:cNvSpPr txBox="1"/>
          <p:nvPr/>
        </p:nvSpPr>
        <p:spPr>
          <a:xfrm>
            <a:off x="5215594" y="2131936"/>
            <a:ext cx="1475318" cy="400110"/>
          </a:xfrm>
          <a:prstGeom prst="rect">
            <a:avLst/>
          </a:prstGeom>
          <a:noFill/>
        </p:spPr>
        <p:txBody>
          <a:bodyPr wrap="square">
            <a:spAutoFit/>
          </a:bodyPr>
          <a:lstStyle/>
          <a:p>
            <a:r>
              <a:rPr lang="en-US" sz="2000" dirty="0">
                <a:ea typeface="Segoe UI" pitchFamily="34" charset="0"/>
                <a:cs typeface="Segoe UI" pitchFamily="34" charset="0"/>
              </a:rPr>
              <a:t>Manage</a:t>
            </a:r>
            <a:endParaRPr lang="en-US" sz="1800" dirty="0"/>
          </a:p>
        </p:txBody>
      </p:sp>
      <p:sp>
        <p:nvSpPr>
          <p:cNvPr id="52" name="TextBox 51">
            <a:extLst>
              <a:ext uri="{FF2B5EF4-FFF2-40B4-BE49-F238E27FC236}">
                <a16:creationId xmlns:a16="http://schemas.microsoft.com/office/drawing/2014/main" id="{AB254D1F-1925-475C-A14F-2FCA19F76220}"/>
              </a:ext>
              <a:ext uri="{C183D7F6-B498-43B3-948B-1728B52AA6E4}">
                <adec:decorative xmlns:adec="http://schemas.microsoft.com/office/drawing/2017/decorative" val="1"/>
              </a:ext>
            </a:extLst>
          </p:cNvPr>
          <p:cNvSpPr txBox="1"/>
          <p:nvPr/>
        </p:nvSpPr>
        <p:spPr>
          <a:xfrm>
            <a:off x="8176495" y="2115525"/>
            <a:ext cx="1184395" cy="400110"/>
          </a:xfrm>
          <a:prstGeom prst="rect">
            <a:avLst/>
          </a:prstGeom>
          <a:noFill/>
        </p:spPr>
        <p:txBody>
          <a:bodyPr wrap="square">
            <a:spAutoFit/>
          </a:bodyPr>
          <a:lstStyle/>
          <a:p>
            <a:r>
              <a:rPr lang="en-US" sz="2000" dirty="0">
                <a:ea typeface="Segoe UI" pitchFamily="34" charset="0"/>
                <a:cs typeface="Segoe UI" pitchFamily="34" charset="0"/>
              </a:rPr>
              <a:t>Scale</a:t>
            </a:r>
            <a:endParaRPr lang="en-US" sz="1800" dirty="0"/>
          </a:p>
        </p:txBody>
      </p:sp>
    </p:spTree>
    <p:extLst>
      <p:ext uri="{BB962C8B-B14F-4D97-AF65-F5344CB8AC3E}">
        <p14:creationId xmlns:p14="http://schemas.microsoft.com/office/powerpoint/2010/main" val="242146991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FD1EA0-F11D-49CB-96AE-1067B1CE6F87}"/>
              </a:ext>
            </a:extLst>
          </p:cNvPr>
          <p:cNvSpPr>
            <a:spLocks noGrp="1"/>
          </p:cNvSpPr>
          <p:nvPr>
            <p:ph type="title"/>
          </p:nvPr>
        </p:nvSpPr>
        <p:spPr/>
        <p:txBody>
          <a:bodyPr/>
          <a:lstStyle/>
          <a:p>
            <a:r>
              <a:rPr lang="en-US" dirty="0"/>
              <a:t>Design for governance</a:t>
            </a:r>
          </a:p>
        </p:txBody>
      </p:sp>
    </p:spTree>
    <p:extLst>
      <p:ext uri="{BB962C8B-B14F-4D97-AF65-F5344CB8AC3E}">
        <p14:creationId xmlns:p14="http://schemas.microsoft.com/office/powerpoint/2010/main" val="3427886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9B73A-7F13-B590-0B03-DA62C8D45E7F}"/>
              </a:ext>
            </a:extLst>
          </p:cNvPr>
          <p:cNvSpPr>
            <a:spLocks noGrp="1"/>
          </p:cNvSpPr>
          <p:nvPr>
            <p:ph type="title"/>
          </p:nvPr>
        </p:nvSpPr>
        <p:spPr/>
        <p:txBody>
          <a:bodyPr/>
          <a:lstStyle/>
          <a:p>
            <a:r>
              <a:rPr lang="en-US" dirty="0"/>
              <a:t>Governance – whiteboard and discussion</a:t>
            </a:r>
          </a:p>
        </p:txBody>
      </p:sp>
      <p:sp>
        <p:nvSpPr>
          <p:cNvPr id="5" name="TextBox 4">
            <a:extLst>
              <a:ext uri="{FF2B5EF4-FFF2-40B4-BE49-F238E27FC236}">
                <a16:creationId xmlns:a16="http://schemas.microsoft.com/office/drawing/2014/main" id="{2448A214-9007-B6A8-179E-4AA23B360B87}"/>
              </a:ext>
            </a:extLst>
          </p:cNvPr>
          <p:cNvSpPr txBox="1"/>
          <p:nvPr/>
        </p:nvSpPr>
        <p:spPr>
          <a:xfrm>
            <a:off x="566090" y="1531848"/>
            <a:ext cx="4533811" cy="2262158"/>
          </a:xfrm>
          <a:prstGeom prst="rect">
            <a:avLst/>
          </a:prstGeom>
          <a:noFill/>
        </p:spPr>
        <p:txBody>
          <a:bodyPr wrap="square">
            <a:spAutoFit/>
          </a:bodyPr>
          <a:lstStyle/>
          <a:p>
            <a:pPr marL="285750" indent="-285750" algn="l">
              <a:spcAft>
                <a:spcPts val="600"/>
              </a:spcAft>
              <a:buFont typeface="Arial" panose="020B0604020202020204" pitchFamily="34" charset="0"/>
              <a:buChar char="•"/>
            </a:pPr>
            <a:r>
              <a:rPr lang="en-US" sz="1800" b="0" i="0" dirty="0">
                <a:effectLst/>
              </a:rPr>
              <a:t>Why is governance important? </a:t>
            </a:r>
          </a:p>
          <a:p>
            <a:pPr marL="285750" indent="-285750" algn="l">
              <a:spcAft>
                <a:spcPts val="600"/>
              </a:spcAft>
              <a:buFont typeface="Arial" panose="020B0604020202020204" pitchFamily="34" charset="0"/>
              <a:buChar char="•"/>
            </a:pPr>
            <a:r>
              <a:rPr lang="en-US" sz="1800" b="0" i="0" dirty="0">
                <a:effectLst/>
              </a:rPr>
              <a:t>Who in your company would be concerned about governance?</a:t>
            </a:r>
          </a:p>
          <a:p>
            <a:pPr marL="285767" indent="-285750">
              <a:spcAft>
                <a:spcPts val="600"/>
              </a:spcAft>
              <a:buFont typeface="Arial" panose="020B0604020202020204" pitchFamily="34" charset="0"/>
              <a:buChar char="•"/>
            </a:pPr>
            <a:r>
              <a:rPr lang="en-US" sz="1800" b="0" i="0" dirty="0">
                <a:effectLst/>
              </a:rPr>
              <a:t>When should you think about implementing governance?</a:t>
            </a:r>
          </a:p>
          <a:p>
            <a:pPr marL="285767" indent="-285750">
              <a:spcAft>
                <a:spcPts val="600"/>
              </a:spcAft>
              <a:buFont typeface="Arial" panose="020B0604020202020204" pitchFamily="34" charset="0"/>
              <a:buChar char="•"/>
            </a:pPr>
            <a:r>
              <a:rPr lang="en-US" sz="1800" b="0" i="0" dirty="0">
                <a:effectLst/>
              </a:rPr>
              <a:t>What could happen if you don’t implement governance?</a:t>
            </a:r>
          </a:p>
        </p:txBody>
      </p:sp>
      <p:pic>
        <p:nvPicPr>
          <p:cNvPr id="7" name="Picture 6" descr="Optional whiteboard diagram for the topic. ">
            <a:extLst>
              <a:ext uri="{FF2B5EF4-FFF2-40B4-BE49-F238E27FC236}">
                <a16:creationId xmlns:a16="http://schemas.microsoft.com/office/drawing/2014/main" id="{AD598E52-25F9-B584-1151-067E0B550028}"/>
              </a:ext>
            </a:extLst>
          </p:cNvPr>
          <p:cNvPicPr>
            <a:picLocks noChangeAspect="1"/>
          </p:cNvPicPr>
          <p:nvPr/>
        </p:nvPicPr>
        <p:blipFill>
          <a:blip r:embed="rId3"/>
          <a:stretch>
            <a:fillRect/>
          </a:stretch>
        </p:blipFill>
        <p:spPr>
          <a:xfrm>
            <a:off x="5495828" y="1336010"/>
            <a:ext cx="5591178" cy="4559284"/>
          </a:xfrm>
          <a:prstGeom prst="rect">
            <a:avLst/>
          </a:prstGeom>
          <a:ln>
            <a:solidFill>
              <a:schemeClr val="tx1"/>
            </a:solidFill>
          </a:ln>
        </p:spPr>
      </p:pic>
    </p:spTree>
    <p:extLst>
      <p:ext uri="{BB962C8B-B14F-4D97-AF65-F5344CB8AC3E}">
        <p14:creationId xmlns:p14="http://schemas.microsoft.com/office/powerpoint/2010/main" val="341155762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418643" y="440494"/>
            <a:ext cx="11341268" cy="642840"/>
          </a:xfrm>
        </p:spPr>
        <p:txBody>
          <a:bodyPr/>
          <a:lstStyle/>
          <a:p>
            <a:r>
              <a:rPr lang="en-US" dirty="0"/>
              <a:t>Govern resources in Azure</a:t>
            </a:r>
          </a:p>
        </p:txBody>
      </p:sp>
      <p:sp>
        <p:nvSpPr>
          <p:cNvPr id="6" name="Text Placeholder 5">
            <a:extLst>
              <a:ext uri="{FF2B5EF4-FFF2-40B4-BE49-F238E27FC236}">
                <a16:creationId xmlns:a16="http://schemas.microsoft.com/office/drawing/2014/main" id="{0611C0FA-C9EA-4B88-A335-359B9E0D3ED5}"/>
              </a:ext>
            </a:extLst>
          </p:cNvPr>
          <p:cNvSpPr>
            <a:spLocks noGrp="1"/>
          </p:cNvSpPr>
          <p:nvPr>
            <p:ph type="body" sz="quarter" idx="10"/>
          </p:nvPr>
        </p:nvSpPr>
        <p:spPr>
          <a:xfrm>
            <a:off x="432089" y="978559"/>
            <a:ext cx="11341268" cy="430887"/>
          </a:xfrm>
        </p:spPr>
        <p:txBody>
          <a:bodyPr/>
          <a:lstStyle/>
          <a:p>
            <a:r>
              <a:rPr lang="en-US" dirty="0"/>
              <a:t>Governance provides mechanisms and processes to maintain control over your applications and resources in Azure.</a:t>
            </a:r>
          </a:p>
        </p:txBody>
      </p:sp>
      <p:sp>
        <p:nvSpPr>
          <p:cNvPr id="8" name="Text Placeholder 5">
            <a:extLst>
              <a:ext uri="{FF2B5EF4-FFF2-40B4-BE49-F238E27FC236}">
                <a16:creationId xmlns:a16="http://schemas.microsoft.com/office/drawing/2014/main" id="{20B64DA7-4AB1-4A68-9A94-178FA97D5D8C}"/>
              </a:ext>
            </a:extLst>
          </p:cNvPr>
          <p:cNvSpPr txBox="1">
            <a:spLocks/>
          </p:cNvSpPr>
          <p:nvPr/>
        </p:nvSpPr>
        <p:spPr>
          <a:xfrm>
            <a:off x="386696" y="2057467"/>
            <a:ext cx="4693251" cy="3347043"/>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spcAft>
                <a:spcPts val="600"/>
              </a:spcAft>
              <a:buFont typeface="Arial" panose="020B0604020202020204" pitchFamily="34" charset="0"/>
              <a:buChar char="•"/>
            </a:pPr>
            <a:r>
              <a:rPr lang="en-US" sz="2000" dirty="0">
                <a:latin typeface="+mn-lt"/>
              </a:rPr>
              <a:t>Determine your requirements, plan your initiatives, and set strategic priorities</a:t>
            </a:r>
          </a:p>
          <a:p>
            <a:pPr marL="342900" indent="-342900">
              <a:spcAft>
                <a:spcPts val="600"/>
              </a:spcAft>
              <a:buFont typeface="Arial" panose="020B0604020202020204" pitchFamily="34" charset="0"/>
              <a:buChar char="•"/>
            </a:pPr>
            <a:r>
              <a:rPr lang="en-US" sz="2000" dirty="0">
                <a:latin typeface="+mn-lt"/>
              </a:rPr>
              <a:t>Plan for governance at every level</a:t>
            </a:r>
            <a:endParaRPr lang="en-US" sz="2000" dirty="0">
              <a:solidFill>
                <a:schemeClr val="tx2">
                  <a:lumMod val="50000"/>
                </a:schemeClr>
              </a:solidFill>
              <a:latin typeface="+mn-lt"/>
            </a:endParaRPr>
          </a:p>
          <a:p>
            <a:pPr marL="511175" lvl="2" indent="-228600">
              <a:spcBef>
                <a:spcPts val="0"/>
              </a:spcBef>
              <a:spcAft>
                <a:spcPts val="600"/>
              </a:spcAft>
              <a:buFont typeface="Arial" panose="020B0604020202020204" pitchFamily="34" charset="0"/>
              <a:buChar char="•"/>
            </a:pPr>
            <a:r>
              <a:rPr lang="en-US" sz="2000" dirty="0">
                <a:latin typeface="+mn-lt"/>
              </a:rPr>
              <a:t>Management groups </a:t>
            </a:r>
          </a:p>
          <a:p>
            <a:pPr marL="511175" lvl="2" indent="-228600">
              <a:spcBef>
                <a:spcPts val="0"/>
              </a:spcBef>
              <a:spcAft>
                <a:spcPts val="600"/>
              </a:spcAft>
              <a:buFont typeface="Arial" panose="020B0604020202020204" pitchFamily="34" charset="0"/>
              <a:buChar char="•"/>
            </a:pPr>
            <a:r>
              <a:rPr lang="en-US" sz="2000" dirty="0">
                <a:latin typeface="+mn-lt"/>
              </a:rPr>
              <a:t>Subscriptions</a:t>
            </a:r>
          </a:p>
          <a:p>
            <a:pPr marL="511175" lvl="2" indent="-228600">
              <a:spcBef>
                <a:spcPts val="0"/>
              </a:spcBef>
              <a:spcAft>
                <a:spcPts val="600"/>
              </a:spcAft>
              <a:buFont typeface="Arial" panose="020B0604020202020204" pitchFamily="34" charset="0"/>
              <a:buChar char="•"/>
            </a:pPr>
            <a:r>
              <a:rPr lang="en-US" sz="2000" dirty="0">
                <a:latin typeface="+mn-lt"/>
              </a:rPr>
              <a:t>Resource groups </a:t>
            </a:r>
          </a:p>
          <a:p>
            <a:pPr marL="511175" lvl="2" indent="-228600">
              <a:spcBef>
                <a:spcPts val="0"/>
              </a:spcBef>
              <a:spcAft>
                <a:spcPts val="600"/>
              </a:spcAft>
              <a:buFont typeface="Arial" panose="020B0604020202020204" pitchFamily="34" charset="0"/>
              <a:buChar char="•"/>
            </a:pPr>
            <a:r>
              <a:rPr lang="en-US" sz="2000" dirty="0">
                <a:latin typeface="+mn-lt"/>
              </a:rPr>
              <a:t>Resources</a:t>
            </a:r>
          </a:p>
          <a:p>
            <a:endParaRPr lang="en-US" sz="2000" dirty="0">
              <a:latin typeface="+mn-lt"/>
            </a:endParaRPr>
          </a:p>
          <a:p>
            <a:pPr marL="285750" indent="-285750">
              <a:buFont typeface="Arial" panose="020B0604020202020204" pitchFamily="34" charset="0"/>
              <a:buChar char="•"/>
            </a:pPr>
            <a:endParaRPr lang="en-US" sz="2000" dirty="0">
              <a:latin typeface="+mn-lt"/>
            </a:endParaRPr>
          </a:p>
        </p:txBody>
      </p:sp>
      <p:grpSp>
        <p:nvGrpSpPr>
          <p:cNvPr id="60" name="Group 59" descr="Hierarchy of root group, management groups, subscriptions, resource groups, and resources.">
            <a:extLst>
              <a:ext uri="{FF2B5EF4-FFF2-40B4-BE49-F238E27FC236}">
                <a16:creationId xmlns:a16="http://schemas.microsoft.com/office/drawing/2014/main" id="{B29EBF20-E148-4D71-95B4-06A86BD6655F}"/>
              </a:ext>
            </a:extLst>
          </p:cNvPr>
          <p:cNvGrpSpPr/>
          <p:nvPr/>
        </p:nvGrpSpPr>
        <p:grpSpPr>
          <a:xfrm>
            <a:off x="5505259" y="1738229"/>
            <a:ext cx="5920526" cy="4290620"/>
            <a:chOff x="1524347" y="1139266"/>
            <a:chExt cx="6244141" cy="5108467"/>
          </a:xfrm>
        </p:grpSpPr>
        <p:pic>
          <p:nvPicPr>
            <p:cNvPr id="3" name="Graphic 2">
              <a:extLst>
                <a:ext uri="{FF2B5EF4-FFF2-40B4-BE49-F238E27FC236}">
                  <a16:creationId xmlns:a16="http://schemas.microsoft.com/office/drawing/2014/main" id="{68B5DC32-2D1E-46B5-9E67-2EEE501179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39106" y="2143701"/>
              <a:ext cx="687980" cy="687980"/>
            </a:xfrm>
            <a:prstGeom prst="rect">
              <a:avLst/>
            </a:prstGeom>
          </p:spPr>
        </p:pic>
        <p:pic>
          <p:nvPicPr>
            <p:cNvPr id="13" name="Graphic 12">
              <a:extLst>
                <a:ext uri="{FF2B5EF4-FFF2-40B4-BE49-F238E27FC236}">
                  <a16:creationId xmlns:a16="http://schemas.microsoft.com/office/drawing/2014/main" id="{1BECC36B-ACB8-4CCD-913F-F78B569BA74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49038" y="3171776"/>
              <a:ext cx="680196" cy="680197"/>
            </a:xfrm>
            <a:prstGeom prst="rect">
              <a:avLst/>
            </a:prstGeom>
          </p:spPr>
        </p:pic>
        <p:pic>
          <p:nvPicPr>
            <p:cNvPr id="15" name="Graphic 14">
              <a:extLst>
                <a:ext uri="{FF2B5EF4-FFF2-40B4-BE49-F238E27FC236}">
                  <a16:creationId xmlns:a16="http://schemas.microsoft.com/office/drawing/2014/main" id="{39745196-B928-47E4-B0CE-BF77C30000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97877" y="3155846"/>
              <a:ext cx="680196" cy="680197"/>
            </a:xfrm>
            <a:prstGeom prst="rect">
              <a:avLst/>
            </a:prstGeom>
          </p:spPr>
        </p:pic>
        <p:pic>
          <p:nvPicPr>
            <p:cNvPr id="23" name="Graphic 22">
              <a:extLst>
                <a:ext uri="{FF2B5EF4-FFF2-40B4-BE49-F238E27FC236}">
                  <a16:creationId xmlns:a16="http://schemas.microsoft.com/office/drawing/2014/main" id="{BBBB533C-7752-4C6E-828A-7B2E333081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24347" y="5656667"/>
              <a:ext cx="531504" cy="531504"/>
            </a:xfrm>
            <a:prstGeom prst="rect">
              <a:avLst/>
            </a:prstGeom>
          </p:spPr>
        </p:pic>
        <p:pic>
          <p:nvPicPr>
            <p:cNvPr id="25" name="Graphic 24">
              <a:extLst>
                <a:ext uri="{FF2B5EF4-FFF2-40B4-BE49-F238E27FC236}">
                  <a16:creationId xmlns:a16="http://schemas.microsoft.com/office/drawing/2014/main" id="{87F05455-84F3-4A63-9316-0DB80A8E5E4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64269" y="5641174"/>
              <a:ext cx="606559" cy="606559"/>
            </a:xfrm>
            <a:prstGeom prst="rect">
              <a:avLst/>
            </a:prstGeom>
          </p:spPr>
        </p:pic>
        <p:pic>
          <p:nvPicPr>
            <p:cNvPr id="27" name="Graphic 26">
              <a:extLst>
                <a:ext uri="{FF2B5EF4-FFF2-40B4-BE49-F238E27FC236}">
                  <a16:creationId xmlns:a16="http://schemas.microsoft.com/office/drawing/2014/main" id="{961EBF02-95CC-422C-A9D3-83E55BD797F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724165" y="5656668"/>
              <a:ext cx="531503" cy="531503"/>
            </a:xfrm>
            <a:prstGeom prst="rect">
              <a:avLst/>
            </a:prstGeom>
          </p:spPr>
        </p:pic>
        <p:pic>
          <p:nvPicPr>
            <p:cNvPr id="29" name="Graphic 28">
              <a:extLst>
                <a:ext uri="{FF2B5EF4-FFF2-40B4-BE49-F238E27FC236}">
                  <a16:creationId xmlns:a16="http://schemas.microsoft.com/office/drawing/2014/main" id="{1D7DA1A2-C2B7-4DBB-978B-211467BDF1D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160603" y="5656668"/>
              <a:ext cx="531503" cy="531503"/>
            </a:xfrm>
            <a:prstGeom prst="rect">
              <a:avLst/>
            </a:prstGeom>
          </p:spPr>
        </p:pic>
        <p:cxnSp>
          <p:nvCxnSpPr>
            <p:cNvPr id="31" name="Connector: Elbow 30">
              <a:extLst>
                <a:ext uri="{FF2B5EF4-FFF2-40B4-BE49-F238E27FC236}">
                  <a16:creationId xmlns:a16="http://schemas.microsoft.com/office/drawing/2014/main" id="{75435CC3-6B19-486D-9D51-F7D13F5545AF}"/>
                </a:ext>
              </a:extLst>
            </p:cNvPr>
            <p:cNvCxnSpPr>
              <a:cxnSpLocks/>
              <a:stCxn id="3" idx="2"/>
              <a:endCxn id="13" idx="0"/>
            </p:cNvCxnSpPr>
            <p:nvPr/>
          </p:nvCxnSpPr>
          <p:spPr>
            <a:xfrm rot="5400000">
              <a:off x="3566069" y="2454749"/>
              <a:ext cx="340096" cy="1093961"/>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62C011E4-54D1-4569-B46C-0D373A244A94}"/>
                </a:ext>
              </a:extLst>
            </p:cNvPr>
            <p:cNvCxnSpPr>
              <a:cxnSpLocks/>
              <a:stCxn id="3" idx="2"/>
              <a:endCxn id="15" idx="0"/>
            </p:cNvCxnSpPr>
            <p:nvPr/>
          </p:nvCxnSpPr>
          <p:spPr>
            <a:xfrm rot="16200000" flipH="1">
              <a:off x="4698452" y="2416324"/>
              <a:ext cx="324166" cy="1154878"/>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3D8086AB-45B7-4461-BC52-2DD78B7D7267}"/>
                </a:ext>
              </a:extLst>
            </p:cNvPr>
            <p:cNvCxnSpPr>
              <a:cxnSpLocks/>
              <a:stCxn id="13" idx="2"/>
            </p:cNvCxnSpPr>
            <p:nvPr/>
          </p:nvCxnSpPr>
          <p:spPr>
            <a:xfrm rot="5400000">
              <a:off x="2454927" y="3620192"/>
              <a:ext cx="502430" cy="965990"/>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9F3394C1-31BA-4DFB-9C25-F3209271163A}"/>
                </a:ext>
              </a:extLst>
            </p:cNvPr>
            <p:cNvCxnSpPr>
              <a:cxnSpLocks/>
              <a:stCxn id="13" idx="2"/>
            </p:cNvCxnSpPr>
            <p:nvPr/>
          </p:nvCxnSpPr>
          <p:spPr>
            <a:xfrm rot="16200000" flipH="1">
              <a:off x="3338311" y="3702796"/>
              <a:ext cx="502430" cy="800780"/>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353EF074-FF19-4E8F-9DC6-05F5470E0A29}"/>
                </a:ext>
              </a:extLst>
            </p:cNvPr>
            <p:cNvCxnSpPr>
              <a:cxnSpLocks/>
              <a:stCxn id="15" idx="2"/>
            </p:cNvCxnSpPr>
            <p:nvPr/>
          </p:nvCxnSpPr>
          <p:spPr>
            <a:xfrm rot="5400000">
              <a:off x="5178493" y="4094920"/>
              <a:ext cx="518360" cy="603"/>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2DD0232B-8EA3-44A5-881D-8079805604E9}"/>
                </a:ext>
              </a:extLst>
            </p:cNvPr>
            <p:cNvCxnSpPr>
              <a:cxnSpLocks/>
              <a:endCxn id="23" idx="0"/>
            </p:cNvCxnSpPr>
            <p:nvPr/>
          </p:nvCxnSpPr>
          <p:spPr>
            <a:xfrm rot="5400000">
              <a:off x="1695589" y="5129110"/>
              <a:ext cx="622068" cy="433047"/>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42EBBD44-1442-48A7-A0B9-9EB5DE3D98A0}"/>
                </a:ext>
              </a:extLst>
            </p:cNvPr>
            <p:cNvCxnSpPr>
              <a:cxnSpLocks/>
              <a:endCxn id="25" idx="0"/>
            </p:cNvCxnSpPr>
            <p:nvPr/>
          </p:nvCxnSpPr>
          <p:spPr>
            <a:xfrm rot="16200000" flipH="1">
              <a:off x="2192060" y="5065684"/>
              <a:ext cx="606575" cy="544403"/>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8C193B9A-0449-40C7-9D91-EA306CFF9893}"/>
                </a:ext>
              </a:extLst>
            </p:cNvPr>
            <p:cNvCxnSpPr>
              <a:cxnSpLocks/>
            </p:cNvCxnSpPr>
            <p:nvPr/>
          </p:nvCxnSpPr>
          <p:spPr>
            <a:xfrm rot="16200000" flipH="1">
              <a:off x="3717564" y="5322591"/>
              <a:ext cx="544704" cy="1"/>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B91E55D4-71D4-498B-8916-50A349E142FA}"/>
                </a:ext>
              </a:extLst>
            </p:cNvPr>
            <p:cNvCxnSpPr>
              <a:cxnSpLocks/>
            </p:cNvCxnSpPr>
            <p:nvPr/>
          </p:nvCxnSpPr>
          <p:spPr>
            <a:xfrm rot="16200000" flipH="1">
              <a:off x="5138362" y="5306950"/>
              <a:ext cx="575985" cy="1"/>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DE997A2-ED19-42AA-9691-0DF2E618AC6D}"/>
                </a:ext>
              </a:extLst>
            </p:cNvPr>
            <p:cNvSpPr txBox="1"/>
            <p:nvPr/>
          </p:nvSpPr>
          <p:spPr>
            <a:xfrm>
              <a:off x="3103209" y="1139266"/>
              <a:ext cx="2369020" cy="648604"/>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nSpc>
                  <a:spcPct val="90000"/>
                </a:lnSpc>
                <a:spcAft>
                  <a:spcPts val="600"/>
                </a:spcAft>
              </a:pPr>
              <a:r>
                <a:rPr lang="en-US" sz="1800" dirty="0">
                  <a:gradFill>
                    <a:gsLst>
                      <a:gs pos="2917">
                        <a:schemeClr val="tx1"/>
                      </a:gs>
                      <a:gs pos="30000">
                        <a:schemeClr val="tx1"/>
                      </a:gs>
                    </a:gsLst>
                    <a:lin ang="5400000" scaled="0"/>
                  </a:gradFill>
                </a:rPr>
                <a:t>Tenant root group</a:t>
              </a:r>
            </a:p>
          </p:txBody>
        </p:sp>
        <p:cxnSp>
          <p:nvCxnSpPr>
            <p:cNvPr id="51" name="Connector: Elbow 50">
              <a:extLst>
                <a:ext uri="{FF2B5EF4-FFF2-40B4-BE49-F238E27FC236}">
                  <a16:creationId xmlns:a16="http://schemas.microsoft.com/office/drawing/2014/main" id="{119D9773-E1B9-4D7E-B9BB-6E7BAFE27CDD}"/>
                </a:ext>
              </a:extLst>
            </p:cNvPr>
            <p:cNvCxnSpPr>
              <a:cxnSpLocks/>
              <a:stCxn id="49" idx="2"/>
              <a:endCxn id="3" idx="0"/>
            </p:cNvCxnSpPr>
            <p:nvPr/>
          </p:nvCxnSpPr>
          <p:spPr>
            <a:xfrm rot="5400000">
              <a:off x="4107492" y="1963473"/>
              <a:ext cx="355831" cy="4624"/>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0289DDE-6D56-43A2-A173-2ED90D1F9AEB}"/>
                </a:ext>
              </a:extLst>
            </p:cNvPr>
            <p:cNvSpPr txBox="1"/>
            <p:nvPr/>
          </p:nvSpPr>
          <p:spPr>
            <a:xfrm>
              <a:off x="5935477" y="1905272"/>
              <a:ext cx="1823818" cy="1037033"/>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1800" dirty="0">
                  <a:gradFill>
                    <a:gsLst>
                      <a:gs pos="2917">
                        <a:schemeClr val="tx1"/>
                      </a:gs>
                      <a:gs pos="30000">
                        <a:schemeClr val="tx1"/>
                      </a:gs>
                    </a:gsLst>
                    <a:lin ang="5400000" scaled="0"/>
                  </a:gradFill>
                </a:rPr>
                <a:t>Management</a:t>
              </a:r>
            </a:p>
            <a:p>
              <a:pPr algn="ctr">
                <a:lnSpc>
                  <a:spcPct val="90000"/>
                </a:lnSpc>
                <a:spcAft>
                  <a:spcPts val="600"/>
                </a:spcAft>
              </a:pPr>
              <a:r>
                <a:rPr lang="en-US" sz="1800" dirty="0">
                  <a:gradFill>
                    <a:gsLst>
                      <a:gs pos="2917">
                        <a:schemeClr val="tx1"/>
                      </a:gs>
                      <a:gs pos="30000">
                        <a:schemeClr val="tx1"/>
                      </a:gs>
                    </a:gsLst>
                    <a:lin ang="5400000" scaled="0"/>
                  </a:gradFill>
                </a:rPr>
                <a:t>groups</a:t>
              </a:r>
            </a:p>
          </p:txBody>
        </p:sp>
        <p:sp>
          <p:nvSpPr>
            <p:cNvPr id="55" name="TextBox 54">
              <a:extLst>
                <a:ext uri="{FF2B5EF4-FFF2-40B4-BE49-F238E27FC236}">
                  <a16:creationId xmlns:a16="http://schemas.microsoft.com/office/drawing/2014/main" id="{68D1DCFA-72C2-4F3B-B5FC-D5004DB3F838}"/>
                </a:ext>
              </a:extLst>
            </p:cNvPr>
            <p:cNvSpPr txBox="1"/>
            <p:nvPr/>
          </p:nvSpPr>
          <p:spPr>
            <a:xfrm>
              <a:off x="5935476" y="3158686"/>
              <a:ext cx="1833012" cy="648604"/>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nSpc>
                  <a:spcPct val="90000"/>
                </a:lnSpc>
                <a:spcAft>
                  <a:spcPts val="600"/>
                </a:spcAft>
              </a:pPr>
              <a:r>
                <a:rPr lang="en-US" sz="1800" dirty="0">
                  <a:gradFill>
                    <a:gsLst>
                      <a:gs pos="2917">
                        <a:schemeClr val="tx1"/>
                      </a:gs>
                      <a:gs pos="30000">
                        <a:schemeClr val="tx1"/>
                      </a:gs>
                    </a:gsLst>
                    <a:lin ang="5400000" scaled="0"/>
                  </a:gradFill>
                </a:rPr>
                <a:t>Subscriptions</a:t>
              </a:r>
            </a:p>
          </p:txBody>
        </p:sp>
        <p:sp>
          <p:nvSpPr>
            <p:cNvPr id="57" name="TextBox 56">
              <a:extLst>
                <a:ext uri="{FF2B5EF4-FFF2-40B4-BE49-F238E27FC236}">
                  <a16:creationId xmlns:a16="http://schemas.microsoft.com/office/drawing/2014/main" id="{73A9A886-50C4-414F-942D-907876893D2D}"/>
                </a:ext>
              </a:extLst>
            </p:cNvPr>
            <p:cNvSpPr txBox="1"/>
            <p:nvPr/>
          </p:nvSpPr>
          <p:spPr>
            <a:xfrm>
              <a:off x="5935474" y="4189578"/>
              <a:ext cx="1811609" cy="1037033"/>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1800" dirty="0">
                  <a:gradFill>
                    <a:gsLst>
                      <a:gs pos="2917">
                        <a:schemeClr val="tx1"/>
                      </a:gs>
                      <a:gs pos="30000">
                        <a:schemeClr val="tx1"/>
                      </a:gs>
                    </a:gsLst>
                    <a:lin ang="5400000" scaled="0"/>
                  </a:gradFill>
                </a:rPr>
                <a:t>Resource</a:t>
              </a:r>
            </a:p>
            <a:p>
              <a:pPr algn="ctr">
                <a:lnSpc>
                  <a:spcPct val="90000"/>
                </a:lnSpc>
                <a:spcAft>
                  <a:spcPts val="600"/>
                </a:spcAft>
              </a:pPr>
              <a:r>
                <a:rPr lang="en-US" sz="1800" dirty="0">
                  <a:gradFill>
                    <a:gsLst>
                      <a:gs pos="2917">
                        <a:schemeClr val="tx1"/>
                      </a:gs>
                      <a:gs pos="30000">
                        <a:schemeClr val="tx1"/>
                      </a:gs>
                    </a:gsLst>
                    <a:lin ang="5400000" scaled="0"/>
                  </a:gradFill>
                </a:rPr>
                <a:t>groups</a:t>
              </a:r>
            </a:p>
          </p:txBody>
        </p:sp>
        <p:sp>
          <p:nvSpPr>
            <p:cNvPr id="59" name="TextBox 58">
              <a:extLst>
                <a:ext uri="{FF2B5EF4-FFF2-40B4-BE49-F238E27FC236}">
                  <a16:creationId xmlns:a16="http://schemas.microsoft.com/office/drawing/2014/main" id="{6FBC5946-9617-48FD-B6BF-7F7AA16A5F5E}"/>
                </a:ext>
              </a:extLst>
            </p:cNvPr>
            <p:cNvSpPr txBox="1"/>
            <p:nvPr/>
          </p:nvSpPr>
          <p:spPr>
            <a:xfrm>
              <a:off x="5935474" y="5548073"/>
              <a:ext cx="1833005" cy="648604"/>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1800" dirty="0">
                  <a:gradFill>
                    <a:gsLst>
                      <a:gs pos="2917">
                        <a:schemeClr val="tx1"/>
                      </a:gs>
                      <a:gs pos="30000">
                        <a:schemeClr val="tx1"/>
                      </a:gs>
                    </a:gsLst>
                    <a:lin ang="5400000" scaled="0"/>
                  </a:gradFill>
                </a:rPr>
                <a:t>Resources</a:t>
              </a:r>
            </a:p>
          </p:txBody>
        </p:sp>
      </p:grpSp>
      <p:pic>
        <p:nvPicPr>
          <p:cNvPr id="7" name="Graphic 6">
            <a:extLst>
              <a:ext uri="{FF2B5EF4-FFF2-40B4-BE49-F238E27FC236}">
                <a16:creationId xmlns:a16="http://schemas.microsoft.com/office/drawing/2014/main" id="{0F4BABF8-FC01-4A67-AE2C-1916156F7A97}"/>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887269" y="4450273"/>
            <a:ext cx="578852" cy="578852"/>
          </a:xfrm>
          <a:prstGeom prst="rect">
            <a:avLst/>
          </a:prstGeom>
        </p:spPr>
      </p:pic>
      <p:pic>
        <p:nvPicPr>
          <p:cNvPr id="9" name="Graphic 8">
            <a:extLst>
              <a:ext uri="{FF2B5EF4-FFF2-40B4-BE49-F238E27FC236}">
                <a16:creationId xmlns:a16="http://schemas.microsoft.com/office/drawing/2014/main" id="{01838729-AA2D-45D8-B74E-0A3810343CF1}"/>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553621" y="4450273"/>
            <a:ext cx="578852" cy="578852"/>
          </a:xfrm>
          <a:prstGeom prst="rect">
            <a:avLst/>
          </a:prstGeom>
        </p:spPr>
      </p:pic>
      <p:pic>
        <p:nvPicPr>
          <p:cNvPr id="11" name="Graphic 10">
            <a:extLst>
              <a:ext uri="{FF2B5EF4-FFF2-40B4-BE49-F238E27FC236}">
                <a16:creationId xmlns:a16="http://schemas.microsoft.com/office/drawing/2014/main" id="{356AFE18-70AF-4CB9-A3DE-F43B3E25A829}"/>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933618" y="4460235"/>
            <a:ext cx="578852" cy="578852"/>
          </a:xfrm>
          <a:prstGeom prst="rect">
            <a:avLst/>
          </a:prstGeom>
        </p:spPr>
      </p:pic>
    </p:spTree>
    <p:extLst>
      <p:ext uri="{BB962C8B-B14F-4D97-AF65-F5344CB8AC3E}">
        <p14:creationId xmlns:p14="http://schemas.microsoft.com/office/powerpoint/2010/main" val="147228376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2BF09D-39EA-4FF3-B806-5605D45AA91B}"/>
              </a:ext>
            </a:extLst>
          </p:cNvPr>
          <p:cNvSpPr>
            <a:spLocks noGrp="1"/>
          </p:cNvSpPr>
          <p:nvPr>
            <p:ph type="title"/>
          </p:nvPr>
        </p:nvSpPr>
        <p:spPr/>
        <p:txBody>
          <a:bodyPr/>
          <a:lstStyle/>
          <a:p>
            <a:r>
              <a:rPr lang="en-US" dirty="0"/>
              <a:t>Design for management groups</a:t>
            </a:r>
          </a:p>
        </p:txBody>
      </p:sp>
    </p:spTree>
    <p:extLst>
      <p:ext uri="{BB962C8B-B14F-4D97-AF65-F5344CB8AC3E}">
        <p14:creationId xmlns:p14="http://schemas.microsoft.com/office/powerpoint/2010/main" val="764034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9FB8F-C8B0-2BE5-026B-B0CB96011566}"/>
              </a:ext>
            </a:extLst>
          </p:cNvPr>
          <p:cNvSpPr>
            <a:spLocks noGrp="1"/>
          </p:cNvSpPr>
          <p:nvPr>
            <p:ph type="title"/>
          </p:nvPr>
        </p:nvSpPr>
        <p:spPr/>
        <p:txBody>
          <a:bodyPr/>
          <a:lstStyle/>
          <a:p>
            <a:r>
              <a:rPr lang="en-US" dirty="0"/>
              <a:t>Management groups – whiteboard and discussion (notes)</a:t>
            </a:r>
          </a:p>
        </p:txBody>
      </p:sp>
      <p:pic>
        <p:nvPicPr>
          <p:cNvPr id="4" name="Picture 3" descr="Optional whiteboard diagram for the topic. ">
            <a:extLst>
              <a:ext uri="{FF2B5EF4-FFF2-40B4-BE49-F238E27FC236}">
                <a16:creationId xmlns:a16="http://schemas.microsoft.com/office/drawing/2014/main" id="{11FA7251-4E59-C807-D187-63854D0C980B}"/>
              </a:ext>
            </a:extLst>
          </p:cNvPr>
          <p:cNvPicPr>
            <a:picLocks noChangeAspect="1"/>
          </p:cNvPicPr>
          <p:nvPr/>
        </p:nvPicPr>
        <p:blipFill>
          <a:blip r:embed="rId3"/>
          <a:stretch>
            <a:fillRect/>
          </a:stretch>
        </p:blipFill>
        <p:spPr>
          <a:xfrm>
            <a:off x="1512910" y="1297892"/>
            <a:ext cx="9026257" cy="4533066"/>
          </a:xfrm>
          <a:prstGeom prst="rect">
            <a:avLst/>
          </a:prstGeom>
          <a:ln>
            <a:solidFill>
              <a:schemeClr val="accent1"/>
            </a:solidFill>
          </a:ln>
        </p:spPr>
      </p:pic>
    </p:spTree>
    <p:extLst>
      <p:ext uri="{BB962C8B-B14F-4D97-AF65-F5344CB8AC3E}">
        <p14:creationId xmlns:p14="http://schemas.microsoft.com/office/powerpoint/2010/main" val="427004940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3" y="440494"/>
            <a:ext cx="11341268" cy="642840"/>
          </a:xfrm>
        </p:spPr>
        <p:txBody>
          <a:bodyPr/>
          <a:lstStyle/>
          <a:p>
            <a:r>
              <a:rPr lang="en-US" dirty="0"/>
              <a:t>Plan your management groups</a:t>
            </a:r>
          </a:p>
        </p:txBody>
      </p:sp>
      <p:sp>
        <p:nvSpPr>
          <p:cNvPr id="4" name="Text Placeholder 3">
            <a:extLst>
              <a:ext uri="{FF2B5EF4-FFF2-40B4-BE49-F238E27FC236}">
                <a16:creationId xmlns:a16="http://schemas.microsoft.com/office/drawing/2014/main" id="{C7C4484C-F6D9-4610-9578-3B7623534BEE}"/>
              </a:ext>
            </a:extLst>
          </p:cNvPr>
          <p:cNvSpPr>
            <a:spLocks noGrp="1"/>
          </p:cNvSpPr>
          <p:nvPr>
            <p:ph type="body" sz="quarter" idx="10"/>
          </p:nvPr>
        </p:nvSpPr>
        <p:spPr>
          <a:xfrm>
            <a:off x="432089" y="978559"/>
            <a:ext cx="11341268" cy="430887"/>
          </a:xfrm>
        </p:spPr>
        <p:txBody>
          <a:bodyPr/>
          <a:lstStyle/>
          <a:p>
            <a:r>
              <a:rPr lang="en-US" dirty="0"/>
              <a:t>Management groups manage access, policy, and compliance for multiple subscriptions.</a:t>
            </a:r>
          </a:p>
        </p:txBody>
      </p:sp>
      <p:sp>
        <p:nvSpPr>
          <p:cNvPr id="5" name="Text Placeholder 1">
            <a:extLst>
              <a:ext uri="{FF2B5EF4-FFF2-40B4-BE49-F238E27FC236}">
                <a16:creationId xmlns:a16="http://schemas.microsoft.com/office/drawing/2014/main" id="{E177C170-8CD2-434B-B530-466486FA6E8A}"/>
              </a:ext>
            </a:extLst>
          </p:cNvPr>
          <p:cNvSpPr txBox="1">
            <a:spLocks/>
          </p:cNvSpPr>
          <p:nvPr/>
        </p:nvSpPr>
        <p:spPr>
          <a:xfrm>
            <a:off x="508071" y="1622381"/>
            <a:ext cx="5152990" cy="4493538"/>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lvl="1" indent="-285750">
              <a:spcBef>
                <a:spcPts val="0"/>
              </a:spcBef>
              <a:spcAft>
                <a:spcPts val="1200"/>
              </a:spcAft>
              <a:buFont typeface="Arial" panose="020B0604020202020204" pitchFamily="34" charset="0"/>
              <a:buChar char="•"/>
            </a:pPr>
            <a:r>
              <a:rPr lang="en-US" dirty="0"/>
              <a:t>Keep the management group hierarchy reasonably flat </a:t>
            </a:r>
          </a:p>
          <a:p>
            <a:pPr marL="285750" lvl="1" indent="-285750">
              <a:spcBef>
                <a:spcPts val="0"/>
              </a:spcBef>
              <a:spcAft>
                <a:spcPts val="1200"/>
              </a:spcAft>
              <a:buFont typeface="Arial" panose="020B0604020202020204" pitchFamily="34" charset="0"/>
              <a:buChar char="•"/>
            </a:pPr>
            <a:r>
              <a:rPr lang="en-US" dirty="0"/>
              <a:t>Consider a top-level management group</a:t>
            </a:r>
          </a:p>
          <a:p>
            <a:pPr marL="285750" lvl="1" indent="-285750">
              <a:spcBef>
                <a:spcPts val="0"/>
              </a:spcBef>
              <a:spcAft>
                <a:spcPts val="1200"/>
              </a:spcAft>
              <a:buFont typeface="Arial" panose="020B0604020202020204" pitchFamily="34" charset="0"/>
              <a:buChar char="•"/>
            </a:pPr>
            <a:r>
              <a:rPr lang="en-US" dirty="0"/>
              <a:t>Consider an organizational or departmental structure</a:t>
            </a:r>
          </a:p>
          <a:p>
            <a:pPr marL="285750" lvl="1" indent="-285750">
              <a:spcBef>
                <a:spcPts val="0"/>
              </a:spcBef>
              <a:spcAft>
                <a:spcPts val="1200"/>
              </a:spcAft>
              <a:buFont typeface="Arial" panose="020B0604020202020204" pitchFamily="34" charset="0"/>
              <a:buChar char="•"/>
            </a:pPr>
            <a:r>
              <a:rPr lang="en-US" dirty="0"/>
              <a:t>Consider a geographical structure</a:t>
            </a:r>
          </a:p>
          <a:p>
            <a:pPr marL="285750" lvl="1" indent="-285750">
              <a:spcBef>
                <a:spcPts val="0"/>
              </a:spcBef>
              <a:spcAft>
                <a:spcPts val="1200"/>
              </a:spcAft>
              <a:buFont typeface="Arial" panose="020B0604020202020204" pitchFamily="34" charset="0"/>
              <a:buChar char="•"/>
            </a:pPr>
            <a:r>
              <a:rPr lang="en-US" dirty="0"/>
              <a:t>Consider a production management group</a:t>
            </a:r>
          </a:p>
          <a:p>
            <a:pPr marL="285750" lvl="1" indent="-285750">
              <a:spcBef>
                <a:spcPts val="0"/>
              </a:spcBef>
              <a:spcAft>
                <a:spcPts val="1200"/>
              </a:spcAft>
              <a:buFont typeface="Arial" panose="020B0604020202020204" pitchFamily="34" charset="0"/>
              <a:buChar char="•"/>
            </a:pPr>
            <a:r>
              <a:rPr lang="en-US" dirty="0"/>
              <a:t>Consider a sandbox management group</a:t>
            </a:r>
          </a:p>
          <a:p>
            <a:pPr marL="285750" lvl="1" indent="-285750">
              <a:spcBef>
                <a:spcPts val="0"/>
              </a:spcBef>
              <a:spcAft>
                <a:spcPts val="1200"/>
              </a:spcAft>
              <a:buFont typeface="Arial" panose="020B0604020202020204" pitchFamily="34" charset="0"/>
              <a:buChar char="•"/>
            </a:pPr>
            <a:r>
              <a:rPr lang="en-US" dirty="0"/>
              <a:t>Consider isolating sensitive information in a separate management group</a:t>
            </a:r>
          </a:p>
        </p:txBody>
      </p:sp>
      <p:grpSp>
        <p:nvGrpSpPr>
          <p:cNvPr id="9" name="Group 8" descr="Hierarchy of root group, Tailwinds, Sales, Corporate, and IT. ">
            <a:extLst>
              <a:ext uri="{FF2B5EF4-FFF2-40B4-BE49-F238E27FC236}">
                <a16:creationId xmlns:a16="http://schemas.microsoft.com/office/drawing/2014/main" id="{D7171E78-EBDC-4A65-A3C2-BAD223DBFC5E}"/>
              </a:ext>
            </a:extLst>
          </p:cNvPr>
          <p:cNvGrpSpPr/>
          <p:nvPr/>
        </p:nvGrpSpPr>
        <p:grpSpPr>
          <a:xfrm>
            <a:off x="6238500" y="2160926"/>
            <a:ext cx="5579459" cy="3416454"/>
            <a:chOff x="4943492" y="1430972"/>
            <a:chExt cx="6496937" cy="3609593"/>
          </a:xfrm>
        </p:grpSpPr>
        <p:sp>
          <p:nvSpPr>
            <p:cNvPr id="10" name="TextBox 9">
              <a:extLst>
                <a:ext uri="{FF2B5EF4-FFF2-40B4-BE49-F238E27FC236}">
                  <a16:creationId xmlns:a16="http://schemas.microsoft.com/office/drawing/2014/main" id="{7EC1CC48-3856-4492-A7C7-231A0F66E190}"/>
                </a:ext>
              </a:extLst>
            </p:cNvPr>
            <p:cNvSpPr txBox="1"/>
            <p:nvPr/>
          </p:nvSpPr>
          <p:spPr>
            <a:xfrm>
              <a:off x="6803069" y="1430972"/>
              <a:ext cx="2772907" cy="544765"/>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nSpc>
                  <a:spcPct val="90000"/>
                </a:lnSpc>
                <a:spcAft>
                  <a:spcPts val="600"/>
                </a:spcAft>
              </a:pPr>
              <a:r>
                <a:rPr lang="en-US" sz="1800" dirty="0">
                  <a:gradFill>
                    <a:gsLst>
                      <a:gs pos="2917">
                        <a:schemeClr val="tx1"/>
                      </a:gs>
                      <a:gs pos="30000">
                        <a:schemeClr val="tx1"/>
                      </a:gs>
                    </a:gsLst>
                    <a:lin ang="5400000" scaled="0"/>
                  </a:gradFill>
                </a:rPr>
                <a:t>Tenant root group</a:t>
              </a:r>
            </a:p>
          </p:txBody>
        </p:sp>
        <p:pic>
          <p:nvPicPr>
            <p:cNvPr id="11" name="Graphic 10">
              <a:extLst>
                <a:ext uri="{FF2B5EF4-FFF2-40B4-BE49-F238E27FC236}">
                  <a16:creationId xmlns:a16="http://schemas.microsoft.com/office/drawing/2014/main" id="{228D1835-26CF-4D27-AA45-2F139026EF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23090" y="1540761"/>
              <a:ext cx="352886" cy="352886"/>
            </a:xfrm>
            <a:prstGeom prst="rect">
              <a:avLst/>
            </a:prstGeom>
          </p:spPr>
        </p:pic>
        <p:sp>
          <p:nvSpPr>
            <p:cNvPr id="12" name="TextBox 11">
              <a:extLst>
                <a:ext uri="{FF2B5EF4-FFF2-40B4-BE49-F238E27FC236}">
                  <a16:creationId xmlns:a16="http://schemas.microsoft.com/office/drawing/2014/main" id="{2281B89C-F523-4089-8E2D-886E7F043FB7}"/>
                </a:ext>
              </a:extLst>
            </p:cNvPr>
            <p:cNvSpPr txBox="1"/>
            <p:nvPr/>
          </p:nvSpPr>
          <p:spPr>
            <a:xfrm>
              <a:off x="6803067" y="2378584"/>
              <a:ext cx="2772907" cy="544765"/>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1800" dirty="0">
                  <a:gradFill>
                    <a:gsLst>
                      <a:gs pos="2917">
                        <a:schemeClr val="tx1"/>
                      </a:gs>
                      <a:gs pos="30000">
                        <a:schemeClr val="tx1"/>
                      </a:gs>
                    </a:gsLst>
                    <a:lin ang="5400000" scaled="0"/>
                  </a:gradFill>
                </a:rPr>
                <a:t>Tailwinds</a:t>
              </a:r>
            </a:p>
          </p:txBody>
        </p:sp>
        <p:pic>
          <p:nvPicPr>
            <p:cNvPr id="13" name="Graphic 12">
              <a:extLst>
                <a:ext uri="{FF2B5EF4-FFF2-40B4-BE49-F238E27FC236}">
                  <a16:creationId xmlns:a16="http://schemas.microsoft.com/office/drawing/2014/main" id="{61678F00-4B20-4E60-B2F0-C616DCC159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23090" y="2489609"/>
              <a:ext cx="352886" cy="352886"/>
            </a:xfrm>
            <a:prstGeom prst="rect">
              <a:avLst/>
            </a:prstGeom>
          </p:spPr>
        </p:pic>
        <p:sp>
          <p:nvSpPr>
            <p:cNvPr id="14" name="TextBox 13">
              <a:extLst>
                <a:ext uri="{FF2B5EF4-FFF2-40B4-BE49-F238E27FC236}">
                  <a16:creationId xmlns:a16="http://schemas.microsoft.com/office/drawing/2014/main" id="{A8BB73C0-7F39-4E18-8D2C-90B049C0558F}"/>
                </a:ext>
              </a:extLst>
            </p:cNvPr>
            <p:cNvSpPr txBox="1"/>
            <p:nvPr/>
          </p:nvSpPr>
          <p:spPr>
            <a:xfrm>
              <a:off x="4943492" y="3446800"/>
              <a:ext cx="1877786" cy="544765"/>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1800" dirty="0">
                  <a:gradFill>
                    <a:gsLst>
                      <a:gs pos="2917">
                        <a:schemeClr val="tx1"/>
                      </a:gs>
                      <a:gs pos="30000">
                        <a:schemeClr val="tx1"/>
                      </a:gs>
                    </a:gsLst>
                    <a:lin ang="5400000" scaled="0"/>
                  </a:gradFill>
                </a:rPr>
                <a:t>Sales</a:t>
              </a:r>
            </a:p>
          </p:txBody>
        </p:sp>
        <p:sp>
          <p:nvSpPr>
            <p:cNvPr id="15" name="TextBox 14">
              <a:extLst>
                <a:ext uri="{FF2B5EF4-FFF2-40B4-BE49-F238E27FC236}">
                  <a16:creationId xmlns:a16="http://schemas.microsoft.com/office/drawing/2014/main" id="{589AE3DD-A6F5-40FC-88CF-7FA6909061D8}"/>
                </a:ext>
              </a:extLst>
            </p:cNvPr>
            <p:cNvSpPr txBox="1"/>
            <p:nvPr/>
          </p:nvSpPr>
          <p:spPr>
            <a:xfrm>
              <a:off x="7158362" y="3446323"/>
              <a:ext cx="2062755" cy="544765"/>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1800" dirty="0">
                  <a:gradFill>
                    <a:gsLst>
                      <a:gs pos="2917">
                        <a:schemeClr val="tx1"/>
                      </a:gs>
                      <a:gs pos="30000">
                        <a:schemeClr val="tx1"/>
                      </a:gs>
                    </a:gsLst>
                    <a:lin ang="5400000" scaled="0"/>
                  </a:gradFill>
                </a:rPr>
                <a:t>Corporate</a:t>
              </a:r>
            </a:p>
          </p:txBody>
        </p:sp>
        <p:sp>
          <p:nvSpPr>
            <p:cNvPr id="16" name="TextBox 15">
              <a:extLst>
                <a:ext uri="{FF2B5EF4-FFF2-40B4-BE49-F238E27FC236}">
                  <a16:creationId xmlns:a16="http://schemas.microsoft.com/office/drawing/2014/main" id="{E2D92861-9550-4245-91B9-4EF1C335C60D}"/>
                </a:ext>
              </a:extLst>
            </p:cNvPr>
            <p:cNvSpPr txBox="1"/>
            <p:nvPr/>
          </p:nvSpPr>
          <p:spPr>
            <a:xfrm>
              <a:off x="9573657" y="3429000"/>
              <a:ext cx="1668465" cy="544765"/>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1800" dirty="0">
                  <a:gradFill>
                    <a:gsLst>
                      <a:gs pos="2917">
                        <a:schemeClr val="tx1"/>
                      </a:gs>
                      <a:gs pos="30000">
                        <a:schemeClr val="tx1"/>
                      </a:gs>
                    </a:gsLst>
                    <a:lin ang="5400000" scaled="0"/>
                  </a:gradFill>
                </a:rPr>
                <a:t>IT</a:t>
              </a:r>
            </a:p>
          </p:txBody>
        </p:sp>
        <p:pic>
          <p:nvPicPr>
            <p:cNvPr id="18" name="Graphic 17">
              <a:extLst>
                <a:ext uri="{FF2B5EF4-FFF2-40B4-BE49-F238E27FC236}">
                  <a16:creationId xmlns:a16="http://schemas.microsoft.com/office/drawing/2014/main" id="{2F228B6F-92A6-4D6E-A6F3-FFD468D6A4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47128" y="3429000"/>
              <a:ext cx="352886" cy="352886"/>
            </a:xfrm>
            <a:prstGeom prst="rect">
              <a:avLst/>
            </a:prstGeom>
          </p:spPr>
        </p:pic>
        <p:pic>
          <p:nvPicPr>
            <p:cNvPr id="19" name="Graphic 18">
              <a:extLst>
                <a:ext uri="{FF2B5EF4-FFF2-40B4-BE49-F238E27FC236}">
                  <a16:creationId xmlns:a16="http://schemas.microsoft.com/office/drawing/2014/main" id="{D068D440-D955-40FD-8D9D-589DC4F892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68232" y="3443607"/>
              <a:ext cx="352886" cy="352886"/>
            </a:xfrm>
            <a:prstGeom prst="rect">
              <a:avLst/>
            </a:prstGeom>
          </p:spPr>
        </p:pic>
        <p:pic>
          <p:nvPicPr>
            <p:cNvPr id="20" name="Graphic 19">
              <a:extLst>
                <a:ext uri="{FF2B5EF4-FFF2-40B4-BE49-F238E27FC236}">
                  <a16:creationId xmlns:a16="http://schemas.microsoft.com/office/drawing/2014/main" id="{0EFD85C1-FEDF-43E1-A228-06A117788C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89237" y="3434631"/>
              <a:ext cx="352886" cy="352886"/>
            </a:xfrm>
            <a:prstGeom prst="rect">
              <a:avLst/>
            </a:prstGeom>
          </p:spPr>
        </p:pic>
        <p:sp>
          <p:nvSpPr>
            <p:cNvPr id="21" name="TextBox 20">
              <a:extLst>
                <a:ext uri="{FF2B5EF4-FFF2-40B4-BE49-F238E27FC236}">
                  <a16:creationId xmlns:a16="http://schemas.microsoft.com/office/drawing/2014/main" id="{A42B68B7-81B2-4C77-9DFB-84265EDDB284}"/>
                </a:ext>
              </a:extLst>
            </p:cNvPr>
            <p:cNvSpPr txBox="1"/>
            <p:nvPr/>
          </p:nvSpPr>
          <p:spPr>
            <a:xfrm>
              <a:off x="9377673" y="4495800"/>
              <a:ext cx="2062755" cy="544765"/>
            </a:xfrm>
            <a:prstGeom prst="rect">
              <a:avLst/>
            </a:prstGeom>
            <a:solidFill>
              <a:schemeClr val="bg2">
                <a:lumMod val="95000"/>
              </a:schemeClr>
            </a:solidFill>
            <a:ln>
              <a:solidFill>
                <a:schemeClr val="tx1"/>
              </a:solidFill>
            </a:ln>
          </p:spPr>
          <p:txBody>
            <a:bodyPr wrap="square" lIns="182880" tIns="146304" rIns="182880" bIns="146304" rtlCol="0">
              <a:spAutoFit/>
            </a:bodyPr>
            <a:lstStyle/>
            <a:p>
              <a:pPr algn="ctr">
                <a:lnSpc>
                  <a:spcPct val="90000"/>
                </a:lnSpc>
                <a:spcAft>
                  <a:spcPts val="600"/>
                </a:spcAft>
              </a:pPr>
              <a:r>
                <a:rPr lang="en-US" sz="1800" dirty="0">
                  <a:gradFill>
                    <a:gsLst>
                      <a:gs pos="2917">
                        <a:schemeClr val="tx1"/>
                      </a:gs>
                      <a:gs pos="30000">
                        <a:schemeClr val="tx1"/>
                      </a:gs>
                    </a:gsLst>
                    <a:lin ang="5400000" scaled="0"/>
                  </a:gradFill>
                </a:rPr>
                <a:t>Production</a:t>
              </a:r>
            </a:p>
          </p:txBody>
        </p:sp>
        <p:pic>
          <p:nvPicPr>
            <p:cNvPr id="22" name="Graphic 21">
              <a:extLst>
                <a:ext uri="{FF2B5EF4-FFF2-40B4-BE49-F238E27FC236}">
                  <a16:creationId xmlns:a16="http://schemas.microsoft.com/office/drawing/2014/main" id="{ED10C003-E651-42A4-808B-4BDDC4621F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87543" y="4501431"/>
              <a:ext cx="352886" cy="352886"/>
            </a:xfrm>
            <a:prstGeom prst="rect">
              <a:avLst/>
            </a:prstGeom>
          </p:spPr>
        </p:pic>
        <p:cxnSp>
          <p:nvCxnSpPr>
            <p:cNvPr id="23" name="Connector: Elbow 22">
              <a:extLst>
                <a:ext uri="{FF2B5EF4-FFF2-40B4-BE49-F238E27FC236}">
                  <a16:creationId xmlns:a16="http://schemas.microsoft.com/office/drawing/2014/main" id="{D6ED9633-C451-430B-A6F6-3B8EC39925B7}"/>
                </a:ext>
              </a:extLst>
            </p:cNvPr>
            <p:cNvCxnSpPr>
              <a:cxnSpLocks/>
              <a:stCxn id="10" idx="2"/>
              <a:endCxn id="12" idx="0"/>
            </p:cNvCxnSpPr>
            <p:nvPr/>
          </p:nvCxnSpPr>
          <p:spPr>
            <a:xfrm rot="5400000">
              <a:off x="7988099" y="2177159"/>
              <a:ext cx="402847" cy="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106CBFFC-6FA8-4B54-9E38-F52EC039D799}"/>
                </a:ext>
              </a:extLst>
            </p:cNvPr>
            <p:cNvCxnSpPr>
              <a:cxnSpLocks/>
              <a:stCxn id="12" idx="2"/>
              <a:endCxn id="14" idx="0"/>
            </p:cNvCxnSpPr>
            <p:nvPr/>
          </p:nvCxnSpPr>
          <p:spPr>
            <a:xfrm rot="5400000">
              <a:off x="6774228" y="2031506"/>
              <a:ext cx="523451" cy="2307136"/>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880F1A9B-F861-4C85-941C-BEE82509F81B}"/>
                </a:ext>
              </a:extLst>
            </p:cNvPr>
            <p:cNvCxnSpPr>
              <a:cxnSpLocks/>
              <a:stCxn id="12" idx="2"/>
              <a:endCxn id="15" idx="0"/>
            </p:cNvCxnSpPr>
            <p:nvPr/>
          </p:nvCxnSpPr>
          <p:spPr>
            <a:xfrm rot="16200000" flipH="1">
              <a:off x="7928143" y="3184726"/>
              <a:ext cx="522974" cy="21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F415F00-482C-487D-8360-C3D506FC3EF7}"/>
                </a:ext>
              </a:extLst>
            </p:cNvPr>
            <p:cNvCxnSpPr>
              <a:cxnSpLocks/>
              <a:stCxn id="12" idx="2"/>
              <a:endCxn id="16" idx="0"/>
            </p:cNvCxnSpPr>
            <p:nvPr/>
          </p:nvCxnSpPr>
          <p:spPr>
            <a:xfrm rot="16200000" flipH="1">
              <a:off x="9045880" y="2066989"/>
              <a:ext cx="505651" cy="221836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458A101E-A636-4B49-81C5-C63F321AFBB2}"/>
                </a:ext>
              </a:extLst>
            </p:cNvPr>
            <p:cNvCxnSpPr>
              <a:cxnSpLocks/>
              <a:stCxn id="16" idx="2"/>
              <a:endCxn id="21" idx="0"/>
            </p:cNvCxnSpPr>
            <p:nvPr/>
          </p:nvCxnSpPr>
          <p:spPr>
            <a:xfrm rot="16200000" flipH="1">
              <a:off x="10147453" y="4234201"/>
              <a:ext cx="522035" cy="1161"/>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35652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icrosoft Power Platform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29163849240324E9E04492C11FECC70" ma:contentTypeVersion="22" ma:contentTypeDescription="Create a new document." ma:contentTypeScope="" ma:versionID="1e27dd95346f5a887c6ca177b90812a7">
  <xsd:schema xmlns:xsd="http://www.w3.org/2001/XMLSchema" xmlns:xs="http://www.w3.org/2001/XMLSchema" xmlns:p="http://schemas.microsoft.com/office/2006/metadata/properties" xmlns:ns1="http://schemas.microsoft.com/sharepoint/v3" xmlns:ns2="e8bab37c-6053-4066-b569-fd9fbae908bd" xmlns:ns3="1d16016b-1e11-4dbd-8bd0-b44cb6539c58" xmlns:ns4="230e9df3-be65-4c73-a93b-d1236ebd677e" targetNamespace="http://schemas.microsoft.com/office/2006/metadata/properties" ma:root="true" ma:fieldsID="82f4b3b6bb8071e8bac45169630d6eb4" ns1:_="" ns2:_="" ns3:_="" ns4:_="">
    <xsd:import namespace="http://schemas.microsoft.com/sharepoint/v3"/>
    <xsd:import namespace="e8bab37c-6053-4066-b569-fd9fbae908bd"/>
    <xsd:import namespace="1d16016b-1e11-4dbd-8bd0-b44cb6539c58"/>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DateTaken" minOccurs="0"/>
                <xsd:element ref="ns1:_ip_UnifiedCompliancePolicyProperties" minOccurs="0"/>
                <xsd:element ref="ns1:_ip_UnifiedCompliancePolicyUIAction" minOccurs="0"/>
                <xsd:element ref="ns2:MediaServiceGenerationTime" minOccurs="0"/>
                <xsd:element ref="ns2:MediaServiceEventHashCode" minOccurs="0"/>
                <xsd:element ref="ns2:Description" minOccurs="0"/>
                <xsd:element ref="ns3:SharedWithUsers" minOccurs="0"/>
                <xsd:element ref="ns3:SharedWithDetails" minOccurs="0"/>
                <xsd:element ref="ns2:MediaLengthInSeconds" minOccurs="0"/>
                <xsd:element ref="ns2:lcf76f155ced4ddcb4097134ff3c332f" minOccurs="0"/>
                <xsd:element ref="ns4:TaxCatchAll" minOccurs="0"/>
                <xsd:element ref="ns2:OneNoteFluid_FileOrder"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8bab37c-6053-4066-b569-fd9fbae908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DateTaken" ma:index="13" nillable="true" ma:displayName="MediaServiceDateTaken" ma:hidden="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Description" ma:index="18" nillable="true" ma:displayName="Description" ma:format="Dropdown" ma:internalName="Description">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OneNoteFluid_FileOrder" ma:index="25" nillable="true" ma:displayName="OneNoteFluid_FileOrder" ma:internalName="OneNoteFluid_FileOrder">
      <xsd:simpleType>
        <xsd:restriction base="dms:Text">
          <xsd:maxLength value="255"/>
        </xsd:restriction>
      </xsd:simpleType>
    </xsd:element>
    <xsd:element name="MediaServiceSearchProperties" ma:index="26" nillable="true" ma:displayName="MediaServiceSearchProperties" ma:hidden="true" ma:internalName="MediaServiceSearchProperties" ma:readOnly="true">
      <xsd:simpleType>
        <xsd:restriction base="dms:Note"/>
      </xsd:simpleType>
    </xsd:element>
    <xsd:element name="MediaServiceDocTags" ma:index="27" nillable="true" ma:displayName="MediaServiceDocTags" ma:hidden="true" ma:internalName="MediaServiceDocTags" ma:readOnly="true">
      <xsd:simpleType>
        <xsd:restriction base="dms:Note"/>
      </xsd:simpleType>
    </xsd:element>
    <xsd:element name="MediaServiceObjectDetectorVersions" ma:index="28"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16016b-1e11-4dbd-8bd0-b44cb6539c58"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4c30d077-ef4f-4e82-b228-e78667907e38}" ma:internalName="TaxCatchAll" ma:showField="CatchAllData" ma:web="1d16016b-1e11-4dbd-8bd0-b44cb6539c5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OneNoteFluid_FileOrder xmlns="e8bab37c-6053-4066-b569-fd9fbae908bd" xsi:nil="true"/>
    <_ip_UnifiedCompliancePolicyUIAction xmlns="http://schemas.microsoft.com/sharepoint/v3" xsi:nil="true"/>
    <_ip_UnifiedCompliancePolicyProperties xmlns="http://schemas.microsoft.com/sharepoint/v3" xsi:nil="true"/>
    <Description xmlns="e8bab37c-6053-4066-b569-fd9fbae908bd" xsi:nil="true"/>
    <lcf76f155ced4ddcb4097134ff3c332f xmlns="e8bab37c-6053-4066-b569-fd9fbae908bd">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6A7021CA-141C-4A57-989B-E27062020EA0}"/>
</file>

<file path=customXml/itemProps2.xml><?xml version="1.0" encoding="utf-8"?>
<ds:datastoreItem xmlns:ds="http://schemas.openxmlformats.org/officeDocument/2006/customXml" ds:itemID="{51E97CBA-5822-4544-B3AC-BA554AF04A22}"/>
</file>

<file path=customXml/itemProps3.xml><?xml version="1.0" encoding="utf-8"?>
<ds:datastoreItem xmlns:ds="http://schemas.openxmlformats.org/officeDocument/2006/customXml" ds:itemID="{9792E6DF-84BB-4AE4-82F1-7DCD0F70891D}"/>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3465</Words>
  <Application>Microsoft Office PowerPoint</Application>
  <PresentationFormat>Widescreen</PresentationFormat>
  <Paragraphs>394</Paragraphs>
  <Slides>32</Slides>
  <Notes>22</Notes>
  <HiddenSlides>6</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45" baseType="lpstr">
      <vt:lpstr>Arial</vt:lpstr>
      <vt:lpstr>Calibri</vt:lpstr>
      <vt:lpstr>Consolas</vt:lpstr>
      <vt:lpstr>Helvetica Neue</vt:lpstr>
      <vt:lpstr>OpenSans</vt:lpstr>
      <vt:lpstr>Segoe UI</vt:lpstr>
      <vt:lpstr>Segoe UI Light</vt:lpstr>
      <vt:lpstr>Segoe UI Semibold</vt:lpstr>
      <vt:lpstr>Symbol</vt:lpstr>
      <vt:lpstr>Times New Roman</vt:lpstr>
      <vt:lpstr>Wingdings</vt:lpstr>
      <vt:lpstr>Microsoft Power Platform Template</vt:lpstr>
      <vt:lpstr>Bitmap Image</vt:lpstr>
      <vt:lpstr>AZ-305T00A Designing Microsoft Azure Infrastructure Solutions</vt:lpstr>
      <vt:lpstr>Design a governance solution</vt:lpstr>
      <vt:lpstr>Learning Objectives</vt:lpstr>
      <vt:lpstr>Design for governance</vt:lpstr>
      <vt:lpstr>Governance – whiteboard and discussion</vt:lpstr>
      <vt:lpstr>Govern resources in Azure</vt:lpstr>
      <vt:lpstr>Design for management groups</vt:lpstr>
      <vt:lpstr>Management groups – whiteboard and discussion (notes)</vt:lpstr>
      <vt:lpstr>Plan your management groups</vt:lpstr>
      <vt:lpstr>Design for Azure subscriptions</vt:lpstr>
      <vt:lpstr>Subscriptions –whiteboard and discussion (notes)</vt:lpstr>
      <vt:lpstr>Designing for multiple subscriptions</vt:lpstr>
      <vt:lpstr>When to use subscriptions - example</vt:lpstr>
      <vt:lpstr>Design for resource groups</vt:lpstr>
      <vt:lpstr>Plan your resource groups</vt:lpstr>
      <vt:lpstr>Design for resource tagging</vt:lpstr>
      <vt:lpstr>Plan your resource tagging</vt:lpstr>
      <vt:lpstr>Design for Azure Policy and RBAC</vt:lpstr>
      <vt:lpstr>When to use Azure Policy</vt:lpstr>
      <vt:lpstr>Considerations for Azure Policy </vt:lpstr>
      <vt:lpstr>Design for Azure role-based access control (RBAC)</vt:lpstr>
      <vt:lpstr>When to combine Azure Policy and Azure RBAC</vt:lpstr>
      <vt:lpstr>Design for Landing Zones</vt:lpstr>
      <vt:lpstr>Implement Landing Zones</vt:lpstr>
      <vt:lpstr>Case Studies and Review</vt:lpstr>
      <vt:lpstr>Case study – Cost and accounting</vt:lpstr>
      <vt:lpstr>Instructor – Cost and accounting</vt:lpstr>
      <vt:lpstr>Case study – New development project</vt:lpstr>
      <vt:lpstr>Learning recap – governance solutions </vt:lpstr>
      <vt:lpstr>End of presentation</vt:lpstr>
      <vt:lpstr>Design for Azure Blueprints</vt:lpstr>
      <vt:lpstr>Design with Azure Blueprints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2023-09-24T01:05:30Z</dcterms:created>
  <dcterms:modified xsi:type="dcterms:W3CDTF">2023-09-24T01:05:39Z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0x010100329163849240324E9E04492C11FECC70</vt:lpwstr>
  </property>
</Properties>
</file>